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
  </p:notesMasterIdLst>
  <p:handoutMasterIdLst>
    <p:handoutMasterId r:id="rId8"/>
  </p:handoutMasterIdLst>
  <p:sldIdLst>
    <p:sldId id="2147470887" r:id="rId2"/>
    <p:sldId id="2908" r:id="rId3"/>
    <p:sldId id="2147470872" r:id="rId4"/>
    <p:sldId id="2147470896" r:id="rId5"/>
    <p:sldId id="2147470874" r:id="rId6"/>
  </p:sldIdLst>
  <p:sldSz cx="9144000" cy="6858000" type="screen4x3"/>
  <p:notesSz cx="6858000" cy="9144000"/>
  <p:defaultTextStyle>
    <a:defPPr>
      <a:defRPr lang="ja-JP"/>
    </a:defPPr>
    <a:lvl1pPr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5pPr>
    <a:lvl6pPr marL="2286000" algn="l" defTabSz="457200" rtl="0" eaLnBrk="1" latinLnBrk="0" hangingPunct="1">
      <a:defRPr kumimoji="1" kern="1200">
        <a:solidFill>
          <a:schemeClr val="tx1"/>
        </a:solidFill>
        <a:latin typeface="Calibri" charset="0"/>
        <a:ea typeface="ＭＳ Ｐゴシック" charset="0"/>
        <a:cs typeface="ＭＳ Ｐゴシック" charset="0"/>
      </a:defRPr>
    </a:lvl6pPr>
    <a:lvl7pPr marL="2743200" algn="l" defTabSz="457200" rtl="0" eaLnBrk="1" latinLnBrk="0" hangingPunct="1">
      <a:defRPr kumimoji="1" kern="1200">
        <a:solidFill>
          <a:schemeClr val="tx1"/>
        </a:solidFill>
        <a:latin typeface="Calibri" charset="0"/>
        <a:ea typeface="ＭＳ Ｐゴシック" charset="0"/>
        <a:cs typeface="ＭＳ Ｐゴシック" charset="0"/>
      </a:defRPr>
    </a:lvl7pPr>
    <a:lvl8pPr marL="3200400" algn="l" defTabSz="457200" rtl="0" eaLnBrk="1" latinLnBrk="0" hangingPunct="1">
      <a:defRPr kumimoji="1" kern="1200">
        <a:solidFill>
          <a:schemeClr val="tx1"/>
        </a:solidFill>
        <a:latin typeface="Calibri" charset="0"/>
        <a:ea typeface="ＭＳ Ｐゴシック" charset="0"/>
        <a:cs typeface="ＭＳ Ｐゴシック" charset="0"/>
      </a:defRPr>
    </a:lvl8pPr>
    <a:lvl9pPr marL="3657600" algn="l" defTabSz="457200" rtl="0" eaLnBrk="1" latinLnBrk="0" hangingPunct="1">
      <a:defRPr kumimoji="1"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8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011893"/>
    <a:srgbClr val="0432FF"/>
    <a:srgbClr val="00FFFF"/>
    <a:srgbClr val="DB2600"/>
    <a:srgbClr val="4E8F00"/>
    <a:srgbClr val="00FF00"/>
    <a:srgbClr val="FF9300"/>
    <a:srgbClr val="EEEFEC"/>
    <a:srgbClr val="B3EEEB"/>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86395" autoAdjust="0"/>
  </p:normalViewPr>
  <p:slideViewPr>
    <p:cSldViewPr snapToGrid="0" snapToObjects="1">
      <p:cViewPr varScale="1">
        <p:scale>
          <a:sx n="110" d="100"/>
          <a:sy n="110" d="100"/>
        </p:scale>
        <p:origin x="1216" y="168"/>
      </p:cViewPr>
      <p:guideLst>
        <p:guide orient="horz" pos="2160"/>
        <p:guide pos="862"/>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kumimoji="1" lang="en-US" altLang="ja-JP"/>
              <a:t>2020/08/05</a:t>
            </a:r>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kumimoji="1" lang="en-US" altLang="ja-JP"/>
              <a:t>Wants and Value, Co. Ltd</a:t>
            </a:r>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9797735-945D-864B-ABFD-41BCE0D27D85}" type="slidenum">
              <a:rPr kumimoji="1" lang="ja-JP" altLang="en-US" smtClean="0"/>
              <a:t>‹#›</a:t>
            </a:fld>
            <a:endParaRPr kumimoji="1" lang="ja-JP" altLang="en-US"/>
          </a:p>
        </p:txBody>
      </p:sp>
    </p:spTree>
    <p:extLst>
      <p:ext uri="{BB962C8B-B14F-4D97-AF65-F5344CB8AC3E}">
        <p14:creationId xmlns:p14="http://schemas.microsoft.com/office/powerpoint/2010/main" val="389375772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r>
              <a:rPr lang="en-US" altLang="ja-JP"/>
              <a:t>2020/08/05</a:t>
            </a:r>
            <a:endParaRPr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r>
              <a:rPr lang="en-US" altLang="ja-JP"/>
              <a:t>Wants and Value, Co. Ltd</a:t>
            </a:r>
            <a:endParaRPr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120F7CFF-0001-F942-8647-C51CC25089A0}" type="slidenum">
              <a:rPr lang="ja-JP" altLang="en-US"/>
              <a:pPr>
                <a:defRPr/>
              </a:pPr>
              <a:t>‹#›</a:t>
            </a:fld>
            <a:endParaRPr lang="ja-JP" altLang="en-US"/>
          </a:p>
        </p:txBody>
      </p:sp>
    </p:spTree>
    <p:extLst>
      <p:ext uri="{BB962C8B-B14F-4D97-AF65-F5344CB8AC3E}">
        <p14:creationId xmlns:p14="http://schemas.microsoft.com/office/powerpoint/2010/main" val="2460186520"/>
      </p:ext>
    </p:extLst>
  </p:cSld>
  <p:clrMap bg1="lt1" tx1="dk1" bg2="lt2" tx2="dk2" accent1="accent1" accent2="accent2" accent3="accent3" accent4="accent4" accent5="accent5" accent6="accent6" hlink="hlink" folHlink="folHlink"/>
  <p:hf hdr="0"/>
  <p:notesStyle>
    <a:lvl1pPr algn="l" defTabSz="457200" rtl="0" fontAlgn="base">
      <a:spcBef>
        <a:spcPct val="30000"/>
      </a:spcBef>
      <a:spcAft>
        <a:spcPct val="0"/>
      </a:spcAft>
      <a:defRPr kumimoji="1" sz="1200" kern="1200">
        <a:solidFill>
          <a:schemeClr val="tx1"/>
        </a:solidFill>
        <a:latin typeface="+mn-lt"/>
        <a:ea typeface="+mn-ea"/>
        <a:cs typeface="ＭＳ Ｐゴシック" charset="0"/>
      </a:defRPr>
    </a:lvl1pPr>
    <a:lvl2pPr marL="457200" algn="l" defTabSz="457200" rtl="0" fontAlgn="base">
      <a:spcBef>
        <a:spcPct val="30000"/>
      </a:spcBef>
      <a:spcAft>
        <a:spcPct val="0"/>
      </a:spcAft>
      <a:defRPr kumimoji="1" sz="1200" kern="1200">
        <a:solidFill>
          <a:schemeClr val="tx1"/>
        </a:solidFill>
        <a:latin typeface="+mn-lt"/>
        <a:ea typeface="+mn-ea"/>
        <a:cs typeface="+mn-cs"/>
      </a:defRPr>
    </a:lvl2pPr>
    <a:lvl3pPr marL="914400" algn="l" defTabSz="457200" rtl="0" fontAlgn="base">
      <a:spcBef>
        <a:spcPct val="30000"/>
      </a:spcBef>
      <a:spcAft>
        <a:spcPct val="0"/>
      </a:spcAft>
      <a:defRPr kumimoji="1" sz="1200" kern="1200">
        <a:solidFill>
          <a:schemeClr val="tx1"/>
        </a:solidFill>
        <a:latin typeface="+mn-lt"/>
        <a:ea typeface="+mn-ea"/>
        <a:cs typeface="+mn-cs"/>
      </a:defRPr>
    </a:lvl3pPr>
    <a:lvl4pPr marL="1371600" algn="l" defTabSz="457200" rtl="0" fontAlgn="base">
      <a:spcBef>
        <a:spcPct val="30000"/>
      </a:spcBef>
      <a:spcAft>
        <a:spcPct val="0"/>
      </a:spcAft>
      <a:defRPr kumimoji="1" sz="1200" kern="1200">
        <a:solidFill>
          <a:schemeClr val="tx1"/>
        </a:solidFill>
        <a:latin typeface="+mn-lt"/>
        <a:ea typeface="+mn-ea"/>
        <a:cs typeface="+mn-cs"/>
      </a:defRPr>
    </a:lvl4pPr>
    <a:lvl5pPr marL="1828800" algn="l" defTabSz="457200" rtl="0" fontAlgn="base">
      <a:spcBef>
        <a:spcPct val="30000"/>
      </a:spcBef>
      <a:spcAft>
        <a:spcPct val="0"/>
      </a:spcAft>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
          </p:nvPr>
        </p:nvSpPr>
        <p:spPr/>
        <p:txBody>
          <a:bodyPr/>
          <a:lstStyle/>
          <a:p>
            <a:pPr>
              <a:defRPr/>
            </a:pPr>
            <a:r>
              <a:rPr lang="en-US" altLang="ja-JP"/>
              <a:t>2020/09/12</a:t>
            </a:r>
            <a:endParaRPr lang="ja-JP" altLang="en-US"/>
          </a:p>
        </p:txBody>
      </p:sp>
      <p:sp>
        <p:nvSpPr>
          <p:cNvPr id="5" name="フッター プレースホルダー 4"/>
          <p:cNvSpPr>
            <a:spLocks noGrp="1"/>
          </p:cNvSpPr>
          <p:nvPr>
            <p:ph type="ftr" sz="quarter" idx="4"/>
          </p:nvPr>
        </p:nvSpPr>
        <p:spPr/>
        <p:txBody>
          <a:bodyPr/>
          <a:lstStyle/>
          <a:p>
            <a:pPr>
              <a:defRPr/>
            </a:pPr>
            <a:r>
              <a:rPr lang="en-US" altLang="ja-JP"/>
              <a:t>Wants and Value, Co. Ltd</a:t>
            </a:r>
            <a:endParaRPr lang="ja-JP" altLang="en-US"/>
          </a:p>
        </p:txBody>
      </p:sp>
      <p:sp>
        <p:nvSpPr>
          <p:cNvPr id="6" name="スライド番号プレースホルダー 5"/>
          <p:cNvSpPr>
            <a:spLocks noGrp="1"/>
          </p:cNvSpPr>
          <p:nvPr>
            <p:ph type="sldNum" sz="quarter" idx="5"/>
          </p:nvPr>
        </p:nvSpPr>
        <p:spPr/>
        <p:txBody>
          <a:bodyPr/>
          <a:lstStyle/>
          <a:p>
            <a:pPr>
              <a:defRPr/>
            </a:pPr>
            <a:fld id="{120F7CFF-0001-F942-8647-C51CC25089A0}" type="slidenum">
              <a:rPr lang="ja-JP" altLang="en-US"/>
              <a:pPr>
                <a:defRPr/>
              </a:pPr>
              <a:t>2</a:t>
            </a:fld>
            <a:endParaRPr lang="ja-JP" altLang="en-US"/>
          </a:p>
        </p:txBody>
      </p:sp>
    </p:spTree>
    <p:extLst>
      <p:ext uri="{BB962C8B-B14F-4D97-AF65-F5344CB8AC3E}">
        <p14:creationId xmlns:p14="http://schemas.microsoft.com/office/powerpoint/2010/main" val="3273498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
          </p:nvPr>
        </p:nvSpPr>
        <p:spPr/>
        <p:txBody>
          <a:bodyPr/>
          <a:lstStyle/>
          <a:p>
            <a:pPr>
              <a:defRPr/>
            </a:pPr>
            <a:r>
              <a:rPr lang="en-US" altLang="ja-JP"/>
              <a:t>2020/09/12</a:t>
            </a:r>
            <a:endParaRPr lang="ja-JP" altLang="en-US"/>
          </a:p>
        </p:txBody>
      </p:sp>
      <p:sp>
        <p:nvSpPr>
          <p:cNvPr id="5" name="フッター プレースホルダー 4"/>
          <p:cNvSpPr>
            <a:spLocks noGrp="1"/>
          </p:cNvSpPr>
          <p:nvPr>
            <p:ph type="ftr" sz="quarter" idx="4"/>
          </p:nvPr>
        </p:nvSpPr>
        <p:spPr/>
        <p:txBody>
          <a:bodyPr/>
          <a:lstStyle/>
          <a:p>
            <a:pPr>
              <a:defRPr/>
            </a:pPr>
            <a:r>
              <a:rPr lang="en-US" altLang="ja-JP"/>
              <a:t>Wants and Value, Co. Ltd</a:t>
            </a:r>
            <a:endParaRPr lang="ja-JP" altLang="en-US"/>
          </a:p>
        </p:txBody>
      </p:sp>
      <p:sp>
        <p:nvSpPr>
          <p:cNvPr id="6" name="スライド番号プレースホルダー 5"/>
          <p:cNvSpPr>
            <a:spLocks noGrp="1"/>
          </p:cNvSpPr>
          <p:nvPr>
            <p:ph type="sldNum" sz="quarter" idx="5"/>
          </p:nvPr>
        </p:nvSpPr>
        <p:spPr/>
        <p:txBody>
          <a:bodyPr/>
          <a:lstStyle/>
          <a:p>
            <a:pPr>
              <a:defRPr/>
            </a:pPr>
            <a:fld id="{120F7CFF-0001-F942-8647-C51CC25089A0}" type="slidenum">
              <a:rPr lang="ja-JP" altLang="en-US"/>
              <a:pPr>
                <a:defRPr/>
              </a:pPr>
              <a:t>3</a:t>
            </a:fld>
            <a:endParaRPr lang="ja-JP" altLang="en-US"/>
          </a:p>
        </p:txBody>
      </p:sp>
    </p:spTree>
    <p:extLst>
      <p:ext uri="{BB962C8B-B14F-4D97-AF65-F5344CB8AC3E}">
        <p14:creationId xmlns:p14="http://schemas.microsoft.com/office/powerpoint/2010/main" val="1041033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
          </p:nvPr>
        </p:nvSpPr>
        <p:spPr/>
        <p:txBody>
          <a:bodyPr/>
          <a:lstStyle/>
          <a:p>
            <a:pPr>
              <a:defRPr/>
            </a:pPr>
            <a:r>
              <a:rPr lang="en-US" altLang="ja-JP"/>
              <a:t>2020/09/12</a:t>
            </a:r>
            <a:endParaRPr lang="ja-JP" altLang="en-US"/>
          </a:p>
        </p:txBody>
      </p:sp>
      <p:sp>
        <p:nvSpPr>
          <p:cNvPr id="5" name="フッター プレースホルダー 4"/>
          <p:cNvSpPr>
            <a:spLocks noGrp="1"/>
          </p:cNvSpPr>
          <p:nvPr>
            <p:ph type="ftr" sz="quarter" idx="4"/>
          </p:nvPr>
        </p:nvSpPr>
        <p:spPr/>
        <p:txBody>
          <a:bodyPr/>
          <a:lstStyle/>
          <a:p>
            <a:pPr>
              <a:defRPr/>
            </a:pPr>
            <a:r>
              <a:rPr lang="en-US" altLang="ja-JP"/>
              <a:t>Wants and Value, Co. Ltd</a:t>
            </a:r>
            <a:endParaRPr lang="ja-JP" altLang="en-US"/>
          </a:p>
        </p:txBody>
      </p:sp>
      <p:sp>
        <p:nvSpPr>
          <p:cNvPr id="6" name="スライド番号プレースホルダー 5"/>
          <p:cNvSpPr>
            <a:spLocks noGrp="1"/>
          </p:cNvSpPr>
          <p:nvPr>
            <p:ph type="sldNum" sz="quarter" idx="5"/>
          </p:nvPr>
        </p:nvSpPr>
        <p:spPr/>
        <p:txBody>
          <a:bodyPr/>
          <a:lstStyle/>
          <a:p>
            <a:pPr>
              <a:defRPr/>
            </a:pPr>
            <a:fld id="{120F7CFF-0001-F942-8647-C51CC25089A0}" type="slidenum">
              <a:rPr lang="ja-JP" altLang="en-US"/>
              <a:pPr>
                <a:defRPr/>
              </a:pPr>
              <a:t>4</a:t>
            </a:fld>
            <a:endParaRPr lang="ja-JP" altLang="en-US"/>
          </a:p>
        </p:txBody>
      </p:sp>
    </p:spTree>
    <p:extLst>
      <p:ext uri="{BB962C8B-B14F-4D97-AF65-F5344CB8AC3E}">
        <p14:creationId xmlns:p14="http://schemas.microsoft.com/office/powerpoint/2010/main" val="476272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
          </p:nvPr>
        </p:nvSpPr>
        <p:spPr/>
        <p:txBody>
          <a:bodyPr/>
          <a:lstStyle/>
          <a:p>
            <a:pPr>
              <a:defRPr/>
            </a:pPr>
            <a:r>
              <a:rPr lang="en-US" altLang="ja-JP"/>
              <a:t>2020/09/12</a:t>
            </a:r>
            <a:endParaRPr lang="ja-JP" altLang="en-US"/>
          </a:p>
        </p:txBody>
      </p:sp>
      <p:sp>
        <p:nvSpPr>
          <p:cNvPr id="5" name="フッター プレースホルダー 4"/>
          <p:cNvSpPr>
            <a:spLocks noGrp="1"/>
          </p:cNvSpPr>
          <p:nvPr>
            <p:ph type="ftr" sz="quarter" idx="4"/>
          </p:nvPr>
        </p:nvSpPr>
        <p:spPr/>
        <p:txBody>
          <a:bodyPr/>
          <a:lstStyle/>
          <a:p>
            <a:pPr>
              <a:defRPr/>
            </a:pPr>
            <a:r>
              <a:rPr lang="en-US" altLang="ja-JP"/>
              <a:t>Wants and Value, Co. Ltd</a:t>
            </a:r>
            <a:endParaRPr lang="ja-JP" altLang="en-US"/>
          </a:p>
        </p:txBody>
      </p:sp>
      <p:sp>
        <p:nvSpPr>
          <p:cNvPr id="6" name="スライド番号プレースホルダー 5"/>
          <p:cNvSpPr>
            <a:spLocks noGrp="1"/>
          </p:cNvSpPr>
          <p:nvPr>
            <p:ph type="sldNum" sz="quarter" idx="5"/>
          </p:nvPr>
        </p:nvSpPr>
        <p:spPr/>
        <p:txBody>
          <a:bodyPr/>
          <a:lstStyle/>
          <a:p>
            <a:pPr>
              <a:defRPr/>
            </a:pPr>
            <a:fld id="{120F7CFF-0001-F942-8647-C51CC25089A0}" type="slidenum">
              <a:rPr lang="ja-JP" altLang="en-US"/>
              <a:pPr>
                <a:defRPr/>
              </a:pPr>
              <a:t>5</a:t>
            </a:fld>
            <a:endParaRPr lang="ja-JP" altLang="en-US"/>
          </a:p>
        </p:txBody>
      </p:sp>
    </p:spTree>
    <p:extLst>
      <p:ext uri="{BB962C8B-B14F-4D97-AF65-F5344CB8AC3E}">
        <p14:creationId xmlns:p14="http://schemas.microsoft.com/office/powerpoint/2010/main" val="1538856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lvl1pPr>
              <a:defRPr/>
            </a:lvl1pPr>
          </a:lstStyle>
          <a:p>
            <a:pPr>
              <a:defRPr/>
            </a:pPr>
            <a:fld id="{A7CD1824-48C5-C04B-85FF-D593D04A29C6}" type="datetime1">
              <a:rPr lang="ja-JP" altLang="en-US" smtClean="0"/>
              <a:t>2024/6/27</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79FE0FFB-86CD-F641-90CC-4462DDC7253E}" type="slidenum">
              <a:rPr lang="ja-JP" altLang="en-US"/>
              <a:pPr>
                <a:defRPr/>
              </a:pPr>
              <a:t>‹#›</a:t>
            </a:fld>
            <a:endParaRPr lang="ja-JP" altLang="en-US"/>
          </a:p>
        </p:txBody>
      </p:sp>
    </p:spTree>
    <p:extLst>
      <p:ext uri="{BB962C8B-B14F-4D97-AF65-F5344CB8AC3E}">
        <p14:creationId xmlns:p14="http://schemas.microsoft.com/office/powerpoint/2010/main" val="918351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lvl1pPr>
              <a:defRPr/>
            </a:lvl1pPr>
          </a:lstStyle>
          <a:p>
            <a:pPr>
              <a:defRPr/>
            </a:pPr>
            <a:fld id="{FC305584-5600-5A4B-9698-768E7C5ABBC1}" type="datetime1">
              <a:rPr lang="ja-JP" altLang="en-US" smtClean="0"/>
              <a:t>2024/6/27</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2B2374B4-6D87-C442-955C-D677F9B33831}" type="slidenum">
              <a:rPr lang="ja-JP" altLang="en-US"/>
              <a:pPr>
                <a:defRPr/>
              </a:pPr>
              <a:t>‹#›</a:t>
            </a:fld>
            <a:endParaRPr lang="ja-JP" altLang="en-US"/>
          </a:p>
        </p:txBody>
      </p:sp>
    </p:spTree>
    <p:extLst>
      <p:ext uri="{BB962C8B-B14F-4D97-AF65-F5344CB8AC3E}">
        <p14:creationId xmlns:p14="http://schemas.microsoft.com/office/powerpoint/2010/main" val="2109140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lvl1pPr>
              <a:defRPr/>
            </a:lvl1pPr>
          </a:lstStyle>
          <a:p>
            <a:pPr>
              <a:defRPr/>
            </a:pPr>
            <a:fld id="{9860B63D-12DA-AA4B-BC3B-F8AFFB37EC07}" type="datetime1">
              <a:rPr lang="ja-JP" altLang="en-US" smtClean="0"/>
              <a:t>2024/6/27</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646CB1A4-B7EA-6B4F-B92E-D701699D4AE6}" type="slidenum">
              <a:rPr lang="ja-JP" altLang="en-US"/>
              <a:pPr>
                <a:defRPr/>
              </a:pPr>
              <a:t>‹#›</a:t>
            </a:fld>
            <a:endParaRPr lang="ja-JP" altLang="en-US"/>
          </a:p>
        </p:txBody>
      </p:sp>
    </p:spTree>
    <p:extLst>
      <p:ext uri="{BB962C8B-B14F-4D97-AF65-F5344CB8AC3E}">
        <p14:creationId xmlns:p14="http://schemas.microsoft.com/office/powerpoint/2010/main" val="1168553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lvl1pPr>
              <a:defRPr/>
            </a:lvl1pPr>
          </a:lstStyle>
          <a:p>
            <a:pPr>
              <a:defRPr/>
            </a:pPr>
            <a:fld id="{A45725D7-5B89-5941-A953-86B0E34C62C7}" type="datetime1">
              <a:rPr lang="ja-JP" altLang="en-US" smtClean="0"/>
              <a:t>2024/6/27</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8B29A335-EDD0-A54A-AE49-0507F2D3DA8C}" type="slidenum">
              <a:rPr lang="ja-JP" altLang="en-US"/>
              <a:pPr>
                <a:defRPr/>
              </a:pPr>
              <a:t>‹#›</a:t>
            </a:fld>
            <a:endParaRPr lang="ja-JP" altLang="en-US"/>
          </a:p>
        </p:txBody>
      </p:sp>
    </p:spTree>
    <p:extLst>
      <p:ext uri="{BB962C8B-B14F-4D97-AF65-F5344CB8AC3E}">
        <p14:creationId xmlns:p14="http://schemas.microsoft.com/office/powerpoint/2010/main" val="1768703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lvl1pPr>
              <a:defRPr/>
            </a:lvl1pPr>
          </a:lstStyle>
          <a:p>
            <a:pPr>
              <a:defRPr/>
            </a:pPr>
            <a:fld id="{2F9D798F-4B36-4541-A49E-ABC8CD4966DF}" type="datetime1">
              <a:rPr lang="ja-JP" altLang="en-US" smtClean="0"/>
              <a:t>2024/6/27</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7F3FE986-BEA7-4049-AA6E-9BE079794A0A}" type="slidenum">
              <a:rPr lang="ja-JP" altLang="en-US"/>
              <a:pPr>
                <a:defRPr/>
              </a:pPr>
              <a:t>‹#›</a:t>
            </a:fld>
            <a:endParaRPr lang="ja-JP" altLang="en-US"/>
          </a:p>
        </p:txBody>
      </p:sp>
    </p:spTree>
    <p:extLst>
      <p:ext uri="{BB962C8B-B14F-4D97-AF65-F5344CB8AC3E}">
        <p14:creationId xmlns:p14="http://schemas.microsoft.com/office/powerpoint/2010/main" val="1365949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a:xfrm>
            <a:off x="457200" y="6356350"/>
            <a:ext cx="2133600" cy="365125"/>
          </a:xfrm>
          <a:prstGeom prst="rect">
            <a:avLst/>
          </a:prstGeom>
        </p:spPr>
        <p:txBody>
          <a:bodyPr/>
          <a:lstStyle>
            <a:lvl1pPr>
              <a:defRPr/>
            </a:lvl1pPr>
          </a:lstStyle>
          <a:p>
            <a:pPr>
              <a:defRPr/>
            </a:pPr>
            <a:fld id="{0CBB3A25-ABE1-3D48-946D-1C77864D6456}" type="datetime1">
              <a:rPr lang="ja-JP" altLang="en-US" smtClean="0"/>
              <a:t>2024/6/27</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165D6FA4-B0A8-4A43-AAF7-368C41C7FC31}" type="slidenum">
              <a:rPr lang="ja-JP" altLang="en-US"/>
              <a:pPr>
                <a:defRPr/>
              </a:pPr>
              <a:t>‹#›</a:t>
            </a:fld>
            <a:endParaRPr lang="ja-JP" altLang="en-US"/>
          </a:p>
        </p:txBody>
      </p:sp>
    </p:spTree>
    <p:extLst>
      <p:ext uri="{BB962C8B-B14F-4D97-AF65-F5344CB8AC3E}">
        <p14:creationId xmlns:p14="http://schemas.microsoft.com/office/powerpoint/2010/main" val="2899483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a:xfrm>
            <a:off x="457200" y="6356350"/>
            <a:ext cx="2133600" cy="365125"/>
          </a:xfrm>
          <a:prstGeom prst="rect">
            <a:avLst/>
          </a:prstGeom>
        </p:spPr>
        <p:txBody>
          <a:bodyPr/>
          <a:lstStyle>
            <a:lvl1pPr>
              <a:defRPr/>
            </a:lvl1pPr>
          </a:lstStyle>
          <a:p>
            <a:pPr>
              <a:defRPr/>
            </a:pPr>
            <a:fld id="{395040C9-6A88-7A40-A021-B124BF6ED536}" type="datetime1">
              <a:rPr lang="ja-JP" altLang="en-US" smtClean="0"/>
              <a:t>2024/6/27</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D163B846-4353-064D-A365-436326DDEA7D}" type="slidenum">
              <a:rPr lang="ja-JP" altLang="en-US"/>
              <a:pPr>
                <a:defRPr/>
              </a:pPr>
              <a:t>‹#›</a:t>
            </a:fld>
            <a:endParaRPr lang="ja-JP" altLang="en-US"/>
          </a:p>
        </p:txBody>
      </p:sp>
    </p:spTree>
    <p:extLst>
      <p:ext uri="{BB962C8B-B14F-4D97-AF65-F5344CB8AC3E}">
        <p14:creationId xmlns:p14="http://schemas.microsoft.com/office/powerpoint/2010/main" val="4182740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a:xfrm>
            <a:off x="457200" y="6356350"/>
            <a:ext cx="2133600" cy="365125"/>
          </a:xfrm>
          <a:prstGeom prst="rect">
            <a:avLst/>
          </a:prstGeom>
        </p:spPr>
        <p:txBody>
          <a:bodyPr/>
          <a:lstStyle>
            <a:lvl1pPr>
              <a:defRPr/>
            </a:lvl1pPr>
          </a:lstStyle>
          <a:p>
            <a:pPr>
              <a:defRPr/>
            </a:pPr>
            <a:fld id="{9DA4D453-BBD8-2B49-A17E-E68B17BD5C0A}" type="datetime1">
              <a:rPr lang="ja-JP" altLang="en-US" smtClean="0"/>
              <a:t>2024/6/27</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B54A30F5-794A-0946-A92A-C727083FDD41}" type="slidenum">
              <a:rPr lang="ja-JP" altLang="en-US"/>
              <a:pPr>
                <a:defRPr/>
              </a:pPr>
              <a:t>‹#›</a:t>
            </a:fld>
            <a:endParaRPr lang="ja-JP" altLang="en-US"/>
          </a:p>
        </p:txBody>
      </p:sp>
    </p:spTree>
    <p:extLst>
      <p:ext uri="{BB962C8B-B14F-4D97-AF65-F5344CB8AC3E}">
        <p14:creationId xmlns:p14="http://schemas.microsoft.com/office/powerpoint/2010/main" val="928111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a:xfrm>
            <a:off x="457200" y="6356350"/>
            <a:ext cx="2133600" cy="365125"/>
          </a:xfrm>
          <a:prstGeom prst="rect">
            <a:avLst/>
          </a:prstGeom>
        </p:spPr>
        <p:txBody>
          <a:bodyPr/>
          <a:lstStyle>
            <a:lvl1pPr>
              <a:defRPr/>
            </a:lvl1pPr>
          </a:lstStyle>
          <a:p>
            <a:pPr>
              <a:defRPr/>
            </a:pPr>
            <a:fld id="{1EA470AF-679E-0847-B8F7-E4872006DC43}" type="datetime1">
              <a:rPr lang="ja-JP" altLang="en-US" smtClean="0"/>
              <a:t>2024/6/27</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988492CC-EF47-DA4E-9EF3-AAC9B1C7B9B4}" type="slidenum">
              <a:rPr lang="ja-JP" altLang="en-US"/>
              <a:pPr>
                <a:defRPr/>
              </a:pPr>
              <a:t>‹#›</a:t>
            </a:fld>
            <a:endParaRPr lang="ja-JP" altLang="en-US"/>
          </a:p>
        </p:txBody>
      </p:sp>
    </p:spTree>
    <p:extLst>
      <p:ext uri="{BB962C8B-B14F-4D97-AF65-F5344CB8AC3E}">
        <p14:creationId xmlns:p14="http://schemas.microsoft.com/office/powerpoint/2010/main" val="3695304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a:xfrm>
            <a:off x="457200" y="6356350"/>
            <a:ext cx="2133600" cy="365125"/>
          </a:xfrm>
          <a:prstGeom prst="rect">
            <a:avLst/>
          </a:prstGeom>
        </p:spPr>
        <p:txBody>
          <a:bodyPr/>
          <a:lstStyle>
            <a:lvl1pPr>
              <a:defRPr/>
            </a:lvl1pPr>
          </a:lstStyle>
          <a:p>
            <a:pPr>
              <a:defRPr/>
            </a:pPr>
            <a:fld id="{C0647DCE-46DC-DE4E-9A4B-CF1890D3341D}" type="datetime1">
              <a:rPr lang="ja-JP" altLang="en-US" smtClean="0"/>
              <a:t>2024/6/27</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37DDA5AA-C79F-7448-9991-326A7150CED5}" type="slidenum">
              <a:rPr lang="ja-JP" altLang="en-US"/>
              <a:pPr>
                <a:defRPr/>
              </a:pPr>
              <a:t>‹#›</a:t>
            </a:fld>
            <a:endParaRPr lang="ja-JP" altLang="en-US"/>
          </a:p>
        </p:txBody>
      </p:sp>
    </p:spTree>
    <p:extLst>
      <p:ext uri="{BB962C8B-B14F-4D97-AF65-F5344CB8AC3E}">
        <p14:creationId xmlns:p14="http://schemas.microsoft.com/office/powerpoint/2010/main" val="3647103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a:xfrm>
            <a:off x="457200" y="6356350"/>
            <a:ext cx="2133600" cy="365125"/>
          </a:xfrm>
          <a:prstGeom prst="rect">
            <a:avLst/>
          </a:prstGeom>
        </p:spPr>
        <p:txBody>
          <a:bodyPr/>
          <a:lstStyle>
            <a:lvl1pPr>
              <a:defRPr/>
            </a:lvl1pPr>
          </a:lstStyle>
          <a:p>
            <a:pPr>
              <a:defRPr/>
            </a:pPr>
            <a:fld id="{F757EAA2-9545-954F-9502-E926E0FFF1C3}" type="datetime1">
              <a:rPr lang="ja-JP" altLang="en-US" smtClean="0"/>
              <a:t>2024/6/27</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80904D04-9BF2-C14E-BE49-5F2C345BF96C}" type="slidenum">
              <a:rPr lang="ja-JP" altLang="en-US"/>
              <a:pPr>
                <a:defRPr/>
              </a:pPr>
              <a:t>‹#›</a:t>
            </a:fld>
            <a:endParaRPr lang="ja-JP" altLang="en-US"/>
          </a:p>
        </p:txBody>
      </p:sp>
    </p:spTree>
    <p:extLst>
      <p:ext uri="{BB962C8B-B14F-4D97-AF65-F5344CB8AC3E}">
        <p14:creationId xmlns:p14="http://schemas.microsoft.com/office/powerpoint/2010/main" val="2949443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eiryo" panose="020B0604030504040204" pitchFamily="34" charset="-128"/>
                <a:ea typeface="Meiryo" panose="020B0604030504040204" pitchFamily="34" charset="-128"/>
                <a:cs typeface="+mn-cs"/>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eiryo" panose="020B0604030504040204" pitchFamily="34" charset="-128"/>
                <a:ea typeface="Meiryo" panose="020B0604030504040204" pitchFamily="34" charset="-128"/>
                <a:cs typeface="+mn-cs"/>
              </a:defRPr>
            </a:lvl1pPr>
          </a:lstStyle>
          <a:p>
            <a:pPr>
              <a:defRPr/>
            </a:pPr>
            <a:fld id="{6D45D597-FF10-F742-8FB0-586073BD3CA6}" type="slidenum">
              <a:rPr lang="ja-JP" altLang="en-US" smtClean="0"/>
              <a:pPr>
                <a:defRPr/>
              </a:pPr>
              <a:t>‹#›</a:t>
            </a:fld>
            <a:endParaRPr lang="ja-JP" altLang="en-US"/>
          </a:p>
        </p:txBody>
      </p:sp>
      <p:pic>
        <p:nvPicPr>
          <p:cNvPr id="2" name="図 1">
            <a:extLst>
              <a:ext uri="{FF2B5EF4-FFF2-40B4-BE49-F238E27FC236}">
                <a16:creationId xmlns:a16="http://schemas.microsoft.com/office/drawing/2014/main" id="{E04AABF7-7D67-D740-A88C-0BFB836430D0}"/>
              </a:ext>
            </a:extLst>
          </p:cNvPr>
          <p:cNvPicPr>
            <a:picLocks noChangeAspect="1"/>
          </p:cNvPicPr>
          <p:nvPr userDrawn="1"/>
        </p:nvPicPr>
        <p:blipFill>
          <a:blip r:embed="rId13"/>
          <a:stretch>
            <a:fillRect/>
          </a:stretch>
        </p:blipFill>
        <p:spPr>
          <a:xfrm>
            <a:off x="37354" y="6681134"/>
            <a:ext cx="1270000" cy="1397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457200" rtl="0" fontAlgn="base">
        <a:spcBef>
          <a:spcPct val="0"/>
        </a:spcBef>
        <a:spcAft>
          <a:spcPct val="0"/>
        </a:spcAft>
        <a:defRPr kumimoji="1" sz="4400" kern="1200">
          <a:solidFill>
            <a:schemeClr val="tx1"/>
          </a:solidFill>
          <a:latin typeface="Meiryo" panose="020B0604030504040204" pitchFamily="34" charset="-128"/>
          <a:ea typeface="Meiryo" panose="020B0604030504040204" pitchFamily="34" charset="-128"/>
          <a:cs typeface="Meiryo" panose="020B0604030504040204" pitchFamily="34" charset="-128"/>
        </a:defRPr>
      </a:lvl1pPr>
      <a:lvl2pPr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kumimoji="1" sz="3200" kern="1200">
          <a:solidFill>
            <a:schemeClr val="tx1"/>
          </a:solidFill>
          <a:latin typeface="Meiryo" panose="020B0604030504040204" pitchFamily="34" charset="-128"/>
          <a:ea typeface="Meiryo" panose="020B0604030504040204" pitchFamily="34" charset="-128"/>
          <a:cs typeface="Meiryo" panose="020B0604030504040204" pitchFamily="34" charset="-128"/>
        </a:defRPr>
      </a:lvl1pPr>
      <a:lvl2pPr marL="742950" indent="-285750" algn="l" defTabSz="457200" rtl="0" fontAlgn="base">
        <a:spcBef>
          <a:spcPct val="20000"/>
        </a:spcBef>
        <a:spcAft>
          <a:spcPct val="0"/>
        </a:spcAft>
        <a:buFont typeface="Arial" charset="0"/>
        <a:buChar char="–"/>
        <a:defRPr kumimoji="1" sz="2800" kern="1200">
          <a:solidFill>
            <a:schemeClr val="tx1"/>
          </a:solidFill>
          <a:latin typeface="Meiryo" panose="020B0604030504040204" pitchFamily="34" charset="-128"/>
          <a:ea typeface="Meiryo" panose="020B0604030504040204" pitchFamily="34" charset="-128"/>
          <a:cs typeface="+mn-cs"/>
        </a:defRPr>
      </a:lvl2pPr>
      <a:lvl3pPr marL="1143000" indent="-228600" algn="l" defTabSz="457200" rtl="0" fontAlgn="base">
        <a:spcBef>
          <a:spcPct val="20000"/>
        </a:spcBef>
        <a:spcAft>
          <a:spcPct val="0"/>
        </a:spcAft>
        <a:buFont typeface="Arial" charset="0"/>
        <a:buChar char="•"/>
        <a:defRPr kumimoji="1" sz="2400" kern="1200">
          <a:solidFill>
            <a:schemeClr val="tx1"/>
          </a:solidFill>
          <a:latin typeface="Meiryo" panose="020B0604030504040204" pitchFamily="34" charset="-128"/>
          <a:ea typeface="Meiryo" panose="020B0604030504040204" pitchFamily="34" charset="-128"/>
          <a:cs typeface="+mn-cs"/>
        </a:defRPr>
      </a:lvl3pPr>
      <a:lvl4pPr marL="1600200" indent="-228600" algn="l" defTabSz="457200" rtl="0" fontAlgn="base">
        <a:spcBef>
          <a:spcPct val="20000"/>
        </a:spcBef>
        <a:spcAft>
          <a:spcPct val="0"/>
        </a:spcAft>
        <a:buFont typeface="Arial" charset="0"/>
        <a:buChar char="–"/>
        <a:defRPr kumimoji="1" sz="2000" kern="1200">
          <a:solidFill>
            <a:schemeClr val="tx1"/>
          </a:solidFill>
          <a:latin typeface="Meiryo" panose="020B0604030504040204" pitchFamily="34" charset="-128"/>
          <a:ea typeface="Meiryo" panose="020B0604030504040204" pitchFamily="34" charset="-128"/>
          <a:cs typeface="+mn-cs"/>
        </a:defRPr>
      </a:lvl4pPr>
      <a:lvl5pPr marL="2057400" indent="-228600" algn="l" defTabSz="457200" rtl="0" fontAlgn="base">
        <a:spcBef>
          <a:spcPct val="20000"/>
        </a:spcBef>
        <a:spcAft>
          <a:spcPct val="0"/>
        </a:spcAft>
        <a:buFont typeface="Arial" charset="0"/>
        <a:buChar char="»"/>
        <a:defRPr kumimoji="1" sz="2000" kern="1200">
          <a:solidFill>
            <a:schemeClr val="tx1"/>
          </a:solidFill>
          <a:latin typeface="Meiryo" panose="020B0604030504040204" pitchFamily="34" charset="-128"/>
          <a:ea typeface="Meiryo" panose="020B0604030504040204" pitchFamily="34" charset="-128"/>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tif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D4F297-F37C-8249-9385-13763C227246}"/>
              </a:ext>
            </a:extLst>
          </p:cNvPr>
          <p:cNvSpPr>
            <a:spLocks noGrp="1"/>
          </p:cNvSpPr>
          <p:nvPr>
            <p:ph type="title"/>
          </p:nvPr>
        </p:nvSpPr>
        <p:spPr>
          <a:xfrm>
            <a:off x="0" y="1215025"/>
            <a:ext cx="9237945" cy="914400"/>
          </a:xfrm>
        </p:spPr>
        <p:txBody>
          <a:bodyPr/>
          <a:lstStyle/>
          <a:p>
            <a:r>
              <a:rPr lang="en-US" altLang="ja-JP" sz="1800" b="1">
                <a:solidFill>
                  <a:schemeClr val="bg2">
                    <a:lumMod val="25000"/>
                  </a:schemeClr>
                </a:solidFill>
              </a:rPr>
              <a:t>【</a:t>
            </a:r>
            <a:r>
              <a:rPr lang="ja-JP" altLang="en-US" sz="1800" b="1">
                <a:solidFill>
                  <a:schemeClr val="bg2">
                    <a:lumMod val="25000"/>
                  </a:schemeClr>
                </a:solidFill>
              </a:rPr>
              <a:t>パート５</a:t>
            </a:r>
            <a:r>
              <a:rPr lang="en-US" altLang="ja-JP" sz="1800" b="1">
                <a:solidFill>
                  <a:schemeClr val="bg2">
                    <a:lumMod val="25000"/>
                  </a:schemeClr>
                </a:solidFill>
              </a:rPr>
              <a:t>】</a:t>
            </a:r>
            <a:r>
              <a:rPr lang="ja-JP" altLang="en-US" sz="3200" b="1">
                <a:solidFill>
                  <a:schemeClr val="bg2">
                    <a:lumMod val="25000"/>
                  </a:schemeClr>
                </a:solidFill>
              </a:rPr>
              <a:t>今回のワーク</a:t>
            </a:r>
          </a:p>
        </p:txBody>
      </p:sp>
      <p:sp>
        <p:nvSpPr>
          <p:cNvPr id="4" name="スライド番号プレースホルダ 4">
            <a:extLst>
              <a:ext uri="{FF2B5EF4-FFF2-40B4-BE49-F238E27FC236}">
                <a16:creationId xmlns:a16="http://schemas.microsoft.com/office/drawing/2014/main" id="{2441BEC7-D3D5-B847-BCA5-0E973636A48C}"/>
              </a:ext>
            </a:extLst>
          </p:cNvPr>
          <p:cNvSpPr txBox="1">
            <a:spLocks noGrp="1"/>
          </p:cNvSpPr>
          <p:nvPr/>
        </p:nvSpPr>
        <p:spPr bwMode="auto">
          <a:xfrm>
            <a:off x="7092950" y="6427788"/>
            <a:ext cx="1905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E1C67E3F-39AD-E346-8D63-7178801D99DE}" type="slidenum">
              <a:rPr kumimoji="1" lang="en-US" altLang="ja-JP" sz="1800" b="1" i="0" u="none" strike="noStrike" kern="1200" cap="none" spc="0" normalizeH="0" baseline="0" noProof="0">
                <a:ln>
                  <a:noFill/>
                </a:ln>
                <a:solidFill>
                  <a:schemeClr val="bg2">
                    <a:lumMod val="25000"/>
                  </a:schemeClr>
                </a:solidFill>
                <a:effectLst/>
                <a:uLnTx/>
                <a:uFillTx/>
                <a:latin typeface="Meiryo" panose="020B0604030504040204" pitchFamily="34" charset="-128"/>
                <a:ea typeface="Meiryo" panose="020B0604030504040204" pitchFamily="34" charset="-128"/>
                <a:cs typeface="メイリオ"/>
              </a:rPr>
              <a:pPr marL="0" marR="0" lvl="0" indent="0" algn="r" defTabSz="457200" rtl="0" eaLnBrk="0" fontAlgn="base" latinLnBrk="0" hangingPunct="0">
                <a:lnSpc>
                  <a:spcPct val="100000"/>
                </a:lnSpc>
                <a:spcBef>
                  <a:spcPct val="0"/>
                </a:spcBef>
                <a:spcAft>
                  <a:spcPct val="0"/>
                </a:spcAft>
                <a:buClrTx/>
                <a:buSzTx/>
                <a:buFontTx/>
                <a:buNone/>
                <a:tabLst/>
                <a:defRPr/>
              </a:pPr>
              <a:t>1</a:t>
            </a:fld>
            <a:endParaRPr kumimoji="1" lang="en-US" altLang="ja-JP" sz="1800" b="1" i="0" u="none" strike="noStrike" kern="1200" cap="none" spc="0" normalizeH="0" baseline="0" noProof="0">
              <a:ln>
                <a:noFill/>
              </a:ln>
              <a:solidFill>
                <a:schemeClr val="bg2">
                  <a:lumMod val="25000"/>
                </a:schemeClr>
              </a:solidFill>
              <a:effectLst/>
              <a:uLnTx/>
              <a:uFillTx/>
              <a:latin typeface="Meiryo" panose="020B0604030504040204" pitchFamily="34" charset="-128"/>
              <a:ea typeface="Meiryo" panose="020B0604030504040204" pitchFamily="34" charset="-128"/>
              <a:cs typeface="メイリオ"/>
            </a:endParaRPr>
          </a:p>
        </p:txBody>
      </p:sp>
      <p:sp>
        <p:nvSpPr>
          <p:cNvPr id="13" name="タイトル 1">
            <a:extLst>
              <a:ext uri="{FF2B5EF4-FFF2-40B4-BE49-F238E27FC236}">
                <a16:creationId xmlns:a16="http://schemas.microsoft.com/office/drawing/2014/main" id="{3FF3204B-B00D-BE47-8B72-B740EFAA3F59}"/>
              </a:ext>
            </a:extLst>
          </p:cNvPr>
          <p:cNvSpPr txBox="1">
            <a:spLocks/>
          </p:cNvSpPr>
          <p:nvPr/>
        </p:nvSpPr>
        <p:spPr bwMode="auto">
          <a:xfrm>
            <a:off x="0" y="5284788"/>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defTabSz="457200" rtl="0" fontAlgn="base">
              <a:spcBef>
                <a:spcPct val="0"/>
              </a:spcBef>
              <a:spcAft>
                <a:spcPct val="0"/>
              </a:spcAft>
              <a:defRPr kumimoji="1" sz="4400" kern="1200">
                <a:solidFill>
                  <a:schemeClr val="tx1"/>
                </a:solidFill>
                <a:latin typeface="Meiryo" panose="020B0604030504040204" pitchFamily="34" charset="-128"/>
                <a:ea typeface="Meiryo" panose="020B0604030504040204" pitchFamily="34" charset="-128"/>
                <a:cs typeface="Meiryo" panose="020B0604030504040204" pitchFamily="34" charset="-128"/>
              </a:defRPr>
            </a:lvl1pPr>
            <a:lvl2pPr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r>
              <a:rPr lang="ja-JP" altLang="en-US" sz="3200" b="1">
                <a:solidFill>
                  <a:schemeClr val="bg2">
                    <a:lumMod val="25000"/>
                  </a:schemeClr>
                </a:solidFill>
              </a:rPr>
              <a:t>自分の仕事に当てはめれば理解が進み、</a:t>
            </a:r>
            <a:endParaRPr lang="en-US" altLang="ja-JP" sz="3200" b="1">
              <a:solidFill>
                <a:schemeClr val="bg2">
                  <a:lumMod val="25000"/>
                </a:schemeClr>
              </a:solidFill>
            </a:endParaRPr>
          </a:p>
          <a:p>
            <a:r>
              <a:rPr lang="ja-JP" altLang="en-US" sz="3200" b="1">
                <a:solidFill>
                  <a:schemeClr val="bg2">
                    <a:lumMod val="25000"/>
                  </a:schemeClr>
                </a:solidFill>
              </a:rPr>
              <a:t>マーケティングを使いこなせるようになる</a:t>
            </a:r>
            <a:endParaRPr lang="ja-JP" altLang="en-US" sz="4000" b="1">
              <a:solidFill>
                <a:schemeClr val="bg2">
                  <a:lumMod val="25000"/>
                </a:schemeClr>
              </a:solidFill>
            </a:endParaRPr>
          </a:p>
        </p:txBody>
      </p:sp>
      <p:sp>
        <p:nvSpPr>
          <p:cNvPr id="22" name="タイトル 1">
            <a:extLst>
              <a:ext uri="{FF2B5EF4-FFF2-40B4-BE49-F238E27FC236}">
                <a16:creationId xmlns:a16="http://schemas.microsoft.com/office/drawing/2014/main" id="{6FE24B67-F757-E54F-8E03-21D4E50AF5BE}"/>
              </a:ext>
            </a:extLst>
          </p:cNvPr>
          <p:cNvSpPr txBox="1">
            <a:spLocks/>
          </p:cNvSpPr>
          <p:nvPr/>
        </p:nvSpPr>
        <p:spPr bwMode="auto">
          <a:xfrm>
            <a:off x="23189" y="4442291"/>
            <a:ext cx="1801446" cy="5115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defTabSz="457200" rtl="0" fontAlgn="base">
              <a:spcBef>
                <a:spcPct val="0"/>
              </a:spcBef>
              <a:spcAft>
                <a:spcPct val="0"/>
              </a:spcAft>
              <a:defRPr kumimoji="1" sz="4400" kern="1200">
                <a:solidFill>
                  <a:schemeClr val="tx1"/>
                </a:solidFill>
                <a:latin typeface="+mj-lt"/>
                <a:ea typeface="+mj-ea"/>
                <a:cs typeface="ＭＳ Ｐゴシック" charset="0"/>
              </a:defRPr>
            </a:lvl1pPr>
            <a:lvl2pPr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r>
              <a:rPr lang="ja-JP" altLang="en-US" sz="1400" b="1">
                <a:solidFill>
                  <a:schemeClr val="bg2">
                    <a:lumMod val="25000"/>
                  </a:schemeClr>
                </a:solidFill>
                <a:latin typeface="メイリオ" charset="0"/>
                <a:ea typeface="メイリオ" charset="0"/>
              </a:rPr>
              <a:t>日本語版</a:t>
            </a:r>
            <a:r>
              <a:rPr lang="en-US" altLang="ja-JP" sz="1400" b="1">
                <a:solidFill>
                  <a:schemeClr val="bg2">
                    <a:lumMod val="25000"/>
                  </a:schemeClr>
                </a:solidFill>
                <a:latin typeface="メイリオ" charset="0"/>
                <a:ea typeface="メイリオ" charset="0"/>
              </a:rPr>
              <a:t>2007</a:t>
            </a:r>
            <a:endParaRPr lang="ja-JP" altLang="en-US" sz="1400" b="1" dirty="0">
              <a:solidFill>
                <a:schemeClr val="bg2">
                  <a:lumMod val="25000"/>
                </a:schemeClr>
              </a:solidFill>
              <a:latin typeface="Calibri" charset="0"/>
              <a:ea typeface="ＭＳ Ｐゴシック" charset="0"/>
            </a:endParaRPr>
          </a:p>
        </p:txBody>
      </p:sp>
      <p:sp>
        <p:nvSpPr>
          <p:cNvPr id="23" name="タイトル 1">
            <a:extLst>
              <a:ext uri="{FF2B5EF4-FFF2-40B4-BE49-F238E27FC236}">
                <a16:creationId xmlns:a16="http://schemas.microsoft.com/office/drawing/2014/main" id="{7B48E330-E629-9C4E-80A1-DE1D372AA7BB}"/>
              </a:ext>
            </a:extLst>
          </p:cNvPr>
          <p:cNvSpPr txBox="1">
            <a:spLocks/>
          </p:cNvSpPr>
          <p:nvPr/>
        </p:nvSpPr>
        <p:spPr bwMode="auto">
          <a:xfrm>
            <a:off x="1922584" y="4442291"/>
            <a:ext cx="1604825" cy="5115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defTabSz="457200" rtl="0" fontAlgn="base">
              <a:spcBef>
                <a:spcPct val="0"/>
              </a:spcBef>
              <a:spcAft>
                <a:spcPct val="0"/>
              </a:spcAft>
              <a:defRPr kumimoji="1" sz="4400" kern="1200">
                <a:solidFill>
                  <a:schemeClr val="tx1"/>
                </a:solidFill>
                <a:latin typeface="+mj-lt"/>
                <a:ea typeface="+mj-ea"/>
                <a:cs typeface="ＭＳ Ｐゴシック" charset="0"/>
              </a:defRPr>
            </a:lvl1pPr>
            <a:lvl2pPr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r>
              <a:rPr lang="ja-JP" altLang="en-US" sz="1400" b="1">
                <a:solidFill>
                  <a:schemeClr val="bg2">
                    <a:lumMod val="25000"/>
                  </a:schemeClr>
                </a:solidFill>
                <a:latin typeface="メイリオ" charset="0"/>
                <a:ea typeface="メイリオ" charset="0"/>
                <a:cs typeface="メイリオ" charset="0"/>
              </a:rPr>
              <a:t>２０２２</a:t>
            </a:r>
            <a:endParaRPr lang="en-US" altLang="ja-JP" sz="1400" b="1">
              <a:solidFill>
                <a:schemeClr val="bg2">
                  <a:lumMod val="25000"/>
                </a:schemeClr>
              </a:solidFill>
              <a:latin typeface="メイリオ" charset="0"/>
              <a:ea typeface="メイリオ" charset="0"/>
              <a:cs typeface="メイリオ" charset="0"/>
            </a:endParaRPr>
          </a:p>
          <a:p>
            <a:r>
              <a:rPr lang="ja-JP" altLang="en-US" sz="1400" b="1">
                <a:solidFill>
                  <a:schemeClr val="bg2">
                    <a:lumMod val="25000"/>
                  </a:schemeClr>
                </a:solidFill>
                <a:latin typeface="メイリオ" charset="0"/>
                <a:ea typeface="メイリオ" charset="0"/>
              </a:rPr>
              <a:t>日本語版</a:t>
            </a:r>
            <a:r>
              <a:rPr lang="en-US" altLang="ja-JP" sz="1400" b="1">
                <a:solidFill>
                  <a:schemeClr val="bg2">
                    <a:lumMod val="25000"/>
                  </a:schemeClr>
                </a:solidFill>
                <a:latin typeface="メイリオ" charset="0"/>
                <a:ea typeface="メイリオ" charset="0"/>
              </a:rPr>
              <a:t>2022</a:t>
            </a:r>
            <a:endParaRPr lang="ja-JP" altLang="en-US" sz="1400" b="1" dirty="0">
              <a:solidFill>
                <a:schemeClr val="bg2">
                  <a:lumMod val="25000"/>
                </a:schemeClr>
              </a:solidFill>
              <a:latin typeface="Calibri" charset="0"/>
              <a:ea typeface="ＭＳ Ｐゴシック" charset="0"/>
            </a:endParaRPr>
          </a:p>
        </p:txBody>
      </p:sp>
      <p:pic>
        <p:nvPicPr>
          <p:cNvPr id="24" name="図 23">
            <a:extLst>
              <a:ext uri="{FF2B5EF4-FFF2-40B4-BE49-F238E27FC236}">
                <a16:creationId xmlns:a16="http://schemas.microsoft.com/office/drawing/2014/main" id="{5E3C7B98-70D7-FE48-81D5-EC15172C0A6D}"/>
              </a:ext>
            </a:extLst>
          </p:cNvPr>
          <p:cNvPicPr>
            <a:picLocks noChangeAspect="1"/>
          </p:cNvPicPr>
          <p:nvPr/>
        </p:nvPicPr>
        <p:blipFill>
          <a:blip r:embed="rId2"/>
          <a:stretch>
            <a:fillRect/>
          </a:stretch>
        </p:blipFill>
        <p:spPr>
          <a:xfrm>
            <a:off x="202940" y="2430023"/>
            <a:ext cx="1436235" cy="2009115"/>
          </a:xfrm>
          <a:prstGeom prst="rect">
            <a:avLst/>
          </a:prstGeom>
          <a:ln w="12700">
            <a:solidFill>
              <a:schemeClr val="bg2">
                <a:lumMod val="25000"/>
              </a:schemeClr>
            </a:solidFill>
          </a:ln>
        </p:spPr>
      </p:pic>
      <p:sp>
        <p:nvSpPr>
          <p:cNvPr id="25" name="タイトル 1">
            <a:extLst>
              <a:ext uri="{FF2B5EF4-FFF2-40B4-BE49-F238E27FC236}">
                <a16:creationId xmlns:a16="http://schemas.microsoft.com/office/drawing/2014/main" id="{B5C575C7-F4E2-8D41-A843-883404CFD296}"/>
              </a:ext>
            </a:extLst>
          </p:cNvPr>
          <p:cNvSpPr txBox="1">
            <a:spLocks/>
          </p:cNvSpPr>
          <p:nvPr/>
        </p:nvSpPr>
        <p:spPr bwMode="auto">
          <a:xfrm>
            <a:off x="5169433" y="4442291"/>
            <a:ext cx="2063272" cy="5115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defTabSz="457200" rtl="0" fontAlgn="base">
              <a:spcBef>
                <a:spcPct val="0"/>
              </a:spcBef>
              <a:spcAft>
                <a:spcPct val="0"/>
              </a:spcAft>
              <a:defRPr kumimoji="1" sz="4400" kern="1200">
                <a:solidFill>
                  <a:schemeClr val="tx1"/>
                </a:solidFill>
                <a:latin typeface="+mj-lt"/>
                <a:ea typeface="+mj-ea"/>
                <a:cs typeface="ＭＳ Ｐゴシック" charset="0"/>
              </a:defRPr>
            </a:lvl1pPr>
            <a:lvl2pPr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r>
              <a:rPr lang="ja-JP" altLang="en-US" sz="1400" b="1">
                <a:solidFill>
                  <a:schemeClr val="bg2">
                    <a:lumMod val="25000"/>
                  </a:schemeClr>
                </a:solidFill>
                <a:latin typeface="メイリオ" charset="0"/>
                <a:ea typeface="メイリオ" charset="0"/>
                <a:cs typeface="メイリオ" charset="0"/>
              </a:rPr>
              <a:t>１９８１／２００１</a:t>
            </a:r>
            <a:endParaRPr lang="en-US" altLang="ja-JP" sz="1400" b="1">
              <a:solidFill>
                <a:schemeClr val="bg2">
                  <a:lumMod val="25000"/>
                </a:schemeClr>
              </a:solidFill>
              <a:latin typeface="メイリオ" charset="0"/>
              <a:ea typeface="メイリオ" charset="0"/>
              <a:cs typeface="メイリオ" charset="0"/>
            </a:endParaRPr>
          </a:p>
          <a:p>
            <a:r>
              <a:rPr lang="ja-JP" altLang="en-US" sz="1400" b="1">
                <a:solidFill>
                  <a:schemeClr val="bg2">
                    <a:lumMod val="25000"/>
                  </a:schemeClr>
                </a:solidFill>
                <a:latin typeface="メイリオ" charset="0"/>
                <a:ea typeface="メイリオ" charset="0"/>
              </a:rPr>
              <a:t>日本語版</a:t>
            </a:r>
            <a:r>
              <a:rPr lang="en-US" altLang="ja-JP" sz="1400" b="1">
                <a:solidFill>
                  <a:schemeClr val="bg2">
                    <a:lumMod val="25000"/>
                  </a:schemeClr>
                </a:solidFill>
                <a:latin typeface="メイリオ" charset="0"/>
                <a:ea typeface="メイリオ" charset="0"/>
              </a:rPr>
              <a:t>1987/2008</a:t>
            </a:r>
            <a:endParaRPr lang="ja-JP" altLang="en-US" sz="1400" b="1" dirty="0">
              <a:solidFill>
                <a:schemeClr val="bg2">
                  <a:lumMod val="25000"/>
                </a:schemeClr>
              </a:solidFill>
              <a:latin typeface="Calibri" charset="0"/>
              <a:ea typeface="ＭＳ Ｐゴシック" charset="0"/>
            </a:endParaRPr>
          </a:p>
        </p:txBody>
      </p:sp>
      <p:pic>
        <p:nvPicPr>
          <p:cNvPr id="26" name="図 25">
            <a:extLst>
              <a:ext uri="{FF2B5EF4-FFF2-40B4-BE49-F238E27FC236}">
                <a16:creationId xmlns:a16="http://schemas.microsoft.com/office/drawing/2014/main" id="{2C625BE6-DE22-9E40-844C-4B37007099A0}"/>
              </a:ext>
            </a:extLst>
          </p:cNvPr>
          <p:cNvPicPr>
            <a:picLocks noChangeAspect="1"/>
          </p:cNvPicPr>
          <p:nvPr/>
        </p:nvPicPr>
        <p:blipFill>
          <a:blip r:embed="rId3"/>
          <a:stretch>
            <a:fillRect/>
          </a:stretch>
        </p:blipFill>
        <p:spPr>
          <a:xfrm>
            <a:off x="5511192" y="2430023"/>
            <a:ext cx="1379754" cy="2009115"/>
          </a:xfrm>
          <a:prstGeom prst="rect">
            <a:avLst/>
          </a:prstGeom>
          <a:ln w="12700">
            <a:solidFill>
              <a:schemeClr val="bg2">
                <a:lumMod val="25000"/>
              </a:schemeClr>
            </a:solidFill>
          </a:ln>
        </p:spPr>
      </p:pic>
      <p:pic>
        <p:nvPicPr>
          <p:cNvPr id="27" name="図 26">
            <a:extLst>
              <a:ext uri="{FF2B5EF4-FFF2-40B4-BE49-F238E27FC236}">
                <a16:creationId xmlns:a16="http://schemas.microsoft.com/office/drawing/2014/main" id="{AFB8C66F-880E-B744-BA03-27D53DA20B0A}"/>
              </a:ext>
            </a:extLst>
          </p:cNvPr>
          <p:cNvPicPr>
            <a:picLocks noChangeAspect="1"/>
          </p:cNvPicPr>
          <p:nvPr/>
        </p:nvPicPr>
        <p:blipFill>
          <a:blip r:embed="rId4"/>
          <a:stretch>
            <a:fillRect/>
          </a:stretch>
        </p:blipFill>
        <p:spPr>
          <a:xfrm>
            <a:off x="7286048" y="2430023"/>
            <a:ext cx="1364844" cy="2009115"/>
          </a:xfrm>
          <a:prstGeom prst="rect">
            <a:avLst/>
          </a:prstGeom>
          <a:ln w="12700">
            <a:solidFill>
              <a:schemeClr val="bg2">
                <a:lumMod val="25000"/>
              </a:schemeClr>
            </a:solidFill>
          </a:ln>
        </p:spPr>
      </p:pic>
      <p:sp>
        <p:nvSpPr>
          <p:cNvPr id="28" name="タイトル 1">
            <a:extLst>
              <a:ext uri="{FF2B5EF4-FFF2-40B4-BE49-F238E27FC236}">
                <a16:creationId xmlns:a16="http://schemas.microsoft.com/office/drawing/2014/main" id="{1C6652A2-1159-8049-A620-4473EE331845}"/>
              </a:ext>
            </a:extLst>
          </p:cNvPr>
          <p:cNvSpPr txBox="1">
            <a:spLocks/>
          </p:cNvSpPr>
          <p:nvPr/>
        </p:nvSpPr>
        <p:spPr bwMode="auto">
          <a:xfrm>
            <a:off x="7092949" y="4442291"/>
            <a:ext cx="1711902" cy="5115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defTabSz="457200" rtl="0" fontAlgn="base">
              <a:spcBef>
                <a:spcPct val="0"/>
              </a:spcBef>
              <a:spcAft>
                <a:spcPct val="0"/>
              </a:spcAft>
              <a:defRPr kumimoji="1" sz="4400" kern="1200">
                <a:solidFill>
                  <a:schemeClr val="tx1"/>
                </a:solidFill>
                <a:latin typeface="+mj-lt"/>
                <a:ea typeface="+mj-ea"/>
                <a:cs typeface="ＭＳ Ｐゴシック" charset="0"/>
              </a:defRPr>
            </a:lvl1pPr>
            <a:lvl2pPr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r>
              <a:rPr lang="ja-JP" altLang="en-US" sz="1400" b="1">
                <a:solidFill>
                  <a:schemeClr val="bg2">
                    <a:lumMod val="25000"/>
                  </a:schemeClr>
                </a:solidFill>
                <a:latin typeface="メイリオ" charset="0"/>
                <a:ea typeface="メイリオ" charset="0"/>
                <a:cs typeface="メイリオ" charset="0"/>
              </a:rPr>
              <a:t>１９９８</a:t>
            </a:r>
            <a:endParaRPr lang="en-US" altLang="ja-JP" sz="1400" b="1">
              <a:solidFill>
                <a:schemeClr val="bg2">
                  <a:lumMod val="25000"/>
                </a:schemeClr>
              </a:solidFill>
              <a:latin typeface="メイリオ" charset="0"/>
              <a:ea typeface="メイリオ" charset="0"/>
              <a:cs typeface="メイリオ" charset="0"/>
            </a:endParaRPr>
          </a:p>
          <a:p>
            <a:r>
              <a:rPr lang="ja-JP" altLang="en-US" sz="1400" b="1">
                <a:solidFill>
                  <a:schemeClr val="bg2">
                    <a:lumMod val="25000"/>
                  </a:schemeClr>
                </a:solidFill>
                <a:latin typeface="メイリオ" charset="0"/>
                <a:ea typeface="メイリオ" charset="0"/>
              </a:rPr>
              <a:t>日本語版</a:t>
            </a:r>
            <a:r>
              <a:rPr lang="en-US" altLang="ja-JP" sz="1400" b="1">
                <a:solidFill>
                  <a:schemeClr val="bg2">
                    <a:lumMod val="25000"/>
                  </a:schemeClr>
                </a:solidFill>
                <a:latin typeface="メイリオ" charset="0"/>
                <a:ea typeface="メイリオ" charset="0"/>
              </a:rPr>
              <a:t>1999</a:t>
            </a:r>
            <a:endParaRPr lang="ja-JP" altLang="en-US" sz="1400" b="1" dirty="0">
              <a:solidFill>
                <a:schemeClr val="bg2">
                  <a:lumMod val="25000"/>
                </a:schemeClr>
              </a:solidFill>
              <a:latin typeface="Calibri" charset="0"/>
              <a:ea typeface="ＭＳ Ｐゴシック" charset="0"/>
            </a:endParaRPr>
          </a:p>
        </p:txBody>
      </p:sp>
      <p:pic>
        <p:nvPicPr>
          <p:cNvPr id="29" name="図 28">
            <a:extLst>
              <a:ext uri="{FF2B5EF4-FFF2-40B4-BE49-F238E27FC236}">
                <a16:creationId xmlns:a16="http://schemas.microsoft.com/office/drawing/2014/main" id="{CC4D4418-7047-3B4B-9917-76EB5BE5C733}"/>
              </a:ext>
            </a:extLst>
          </p:cNvPr>
          <p:cNvPicPr>
            <a:picLocks noChangeAspect="1"/>
          </p:cNvPicPr>
          <p:nvPr/>
        </p:nvPicPr>
        <p:blipFill>
          <a:blip r:embed="rId5"/>
          <a:stretch>
            <a:fillRect/>
          </a:stretch>
        </p:blipFill>
        <p:spPr>
          <a:xfrm>
            <a:off x="2034278" y="2425002"/>
            <a:ext cx="1317172" cy="2007996"/>
          </a:xfrm>
          <a:prstGeom prst="rect">
            <a:avLst/>
          </a:prstGeom>
          <a:ln w="12700">
            <a:solidFill>
              <a:schemeClr val="bg2">
                <a:lumMod val="25000"/>
              </a:schemeClr>
            </a:solidFill>
          </a:ln>
        </p:spPr>
      </p:pic>
      <p:pic>
        <p:nvPicPr>
          <p:cNvPr id="30" name="図 29">
            <a:extLst>
              <a:ext uri="{FF2B5EF4-FFF2-40B4-BE49-F238E27FC236}">
                <a16:creationId xmlns:a16="http://schemas.microsoft.com/office/drawing/2014/main" id="{46B8A8C8-2612-4244-87C2-0572C46FEFA7}"/>
              </a:ext>
            </a:extLst>
          </p:cNvPr>
          <p:cNvPicPr>
            <a:picLocks noChangeAspect="1"/>
          </p:cNvPicPr>
          <p:nvPr/>
        </p:nvPicPr>
        <p:blipFill>
          <a:blip r:embed="rId6"/>
          <a:stretch>
            <a:fillRect/>
          </a:stretch>
        </p:blipFill>
        <p:spPr>
          <a:xfrm>
            <a:off x="3746553" y="2425002"/>
            <a:ext cx="1369536" cy="2017289"/>
          </a:xfrm>
          <a:prstGeom prst="rect">
            <a:avLst/>
          </a:prstGeom>
          <a:ln w="12700">
            <a:solidFill>
              <a:schemeClr val="bg2">
                <a:lumMod val="25000"/>
              </a:schemeClr>
            </a:solidFill>
          </a:ln>
        </p:spPr>
      </p:pic>
      <p:sp>
        <p:nvSpPr>
          <p:cNvPr id="31" name="タイトル 1">
            <a:extLst>
              <a:ext uri="{FF2B5EF4-FFF2-40B4-BE49-F238E27FC236}">
                <a16:creationId xmlns:a16="http://schemas.microsoft.com/office/drawing/2014/main" id="{DD697656-9227-B943-880F-8E681C204F0E}"/>
              </a:ext>
            </a:extLst>
          </p:cNvPr>
          <p:cNvSpPr txBox="1">
            <a:spLocks/>
          </p:cNvSpPr>
          <p:nvPr/>
        </p:nvSpPr>
        <p:spPr bwMode="auto">
          <a:xfrm>
            <a:off x="3746553" y="4442291"/>
            <a:ext cx="1369536" cy="3045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defTabSz="457200" rtl="0" fontAlgn="base">
              <a:spcBef>
                <a:spcPct val="0"/>
              </a:spcBef>
              <a:spcAft>
                <a:spcPct val="0"/>
              </a:spcAft>
              <a:defRPr kumimoji="1" sz="4400" kern="1200">
                <a:solidFill>
                  <a:schemeClr val="tx1"/>
                </a:solidFill>
                <a:latin typeface="+mj-lt"/>
                <a:ea typeface="+mj-ea"/>
                <a:cs typeface="ＭＳ Ｐゴシック" charset="0"/>
              </a:defRPr>
            </a:lvl1pPr>
            <a:lvl2pPr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r>
              <a:rPr lang="ja-JP" altLang="en-US" sz="1400" b="1">
                <a:solidFill>
                  <a:schemeClr val="bg2">
                    <a:lumMod val="25000"/>
                  </a:schemeClr>
                </a:solidFill>
                <a:latin typeface="メイリオ" charset="0"/>
                <a:ea typeface="メイリオ" charset="0"/>
                <a:cs typeface="メイリオ" charset="0"/>
              </a:rPr>
              <a:t>２０２４</a:t>
            </a:r>
            <a:endParaRPr lang="ja-JP" altLang="en-US" sz="1400" b="1" dirty="0">
              <a:solidFill>
                <a:schemeClr val="bg2">
                  <a:lumMod val="25000"/>
                </a:schemeClr>
              </a:solidFill>
              <a:latin typeface="Calibri" charset="0"/>
              <a:ea typeface="ＭＳ Ｐゴシック" charset="0"/>
            </a:endParaRPr>
          </a:p>
        </p:txBody>
      </p:sp>
    </p:spTree>
    <p:extLst>
      <p:ext uri="{BB962C8B-B14F-4D97-AF65-F5344CB8AC3E}">
        <p14:creationId xmlns:p14="http://schemas.microsoft.com/office/powerpoint/2010/main" val="712372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672" y="120317"/>
            <a:ext cx="9144000" cy="875412"/>
          </a:xfrm>
        </p:spPr>
        <p:txBody>
          <a:bodyPr anchor="t" anchorCtr="0"/>
          <a:lstStyle/>
          <a:p>
            <a:r>
              <a:rPr lang="ja-JP" altLang="en-US" sz="2400" b="1">
                <a:solidFill>
                  <a:schemeClr val="bg2">
                    <a:lumMod val="25000"/>
                  </a:schemeClr>
                </a:solidFill>
              </a:rPr>
              <a:t>本テーマの課題</a:t>
            </a:r>
            <a:br>
              <a:rPr kumimoji="1" lang="en-US" altLang="ja-JP" sz="3200" b="1" dirty="0">
                <a:solidFill>
                  <a:schemeClr val="bg2">
                    <a:lumMod val="25000"/>
                  </a:schemeClr>
                </a:solidFill>
                <a:latin typeface="Meiryo" panose="020B0604030504040204" pitchFamily="34" charset="-128"/>
                <a:ea typeface="Meiryo" panose="020B0604030504040204" pitchFamily="34" charset="-128"/>
              </a:rPr>
            </a:br>
            <a:r>
              <a:rPr kumimoji="1" lang="ja-JP" altLang="en-US" sz="3200" b="1" dirty="0">
                <a:solidFill>
                  <a:schemeClr val="bg2">
                    <a:lumMod val="25000"/>
                  </a:schemeClr>
                </a:solidFill>
                <a:latin typeface="Meiryo" panose="020B0604030504040204" pitchFamily="34" charset="-128"/>
                <a:ea typeface="Meiryo" panose="020B0604030504040204" pitchFamily="34" charset="-128"/>
              </a:rPr>
              <a:t>自社や他社のマーケティング戦略を整理しよう</a:t>
            </a:r>
          </a:p>
        </p:txBody>
      </p:sp>
      <p:sp>
        <p:nvSpPr>
          <p:cNvPr id="4" name="スライド番号プレースホルダ 4"/>
          <p:cNvSpPr txBox="1">
            <a:spLocks noGrp="1"/>
          </p:cNvSpPr>
          <p:nvPr/>
        </p:nvSpPr>
        <p:spPr bwMode="auto">
          <a:xfrm>
            <a:off x="7092950" y="6427788"/>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nchor="ct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pPr algn="r" eaLnBrk="0" hangingPunct="0"/>
            <a:fld id="{83A1759A-AD46-5848-BB9D-0647FFF47827}" type="slidenum">
              <a:rPr lang="en-US" altLang="ja-JP" sz="1600">
                <a:solidFill>
                  <a:srgbClr val="000000"/>
                </a:solidFill>
                <a:latin typeface="Meiryo" panose="020B0604030504040204" pitchFamily="34" charset="-128"/>
                <a:ea typeface="Meiryo" panose="020B0604030504040204" pitchFamily="34" charset="-128"/>
                <a:cs typeface="メイリオ"/>
              </a:rPr>
              <a:pPr algn="r" eaLnBrk="0" hangingPunct="0"/>
              <a:t>2</a:t>
            </a:fld>
            <a:endParaRPr lang="en-US" altLang="ja-JP" sz="1600">
              <a:solidFill>
                <a:srgbClr val="000000"/>
              </a:solidFill>
              <a:latin typeface="Meiryo" panose="020B0604030504040204" pitchFamily="34" charset="-128"/>
              <a:ea typeface="Meiryo" panose="020B0604030504040204" pitchFamily="34" charset="-128"/>
              <a:cs typeface="メイリオ"/>
            </a:endParaRPr>
          </a:p>
        </p:txBody>
      </p:sp>
      <p:graphicFrame>
        <p:nvGraphicFramePr>
          <p:cNvPr id="12" name="表 11">
            <a:extLst>
              <a:ext uri="{FF2B5EF4-FFF2-40B4-BE49-F238E27FC236}">
                <a16:creationId xmlns:a16="http://schemas.microsoft.com/office/drawing/2014/main" id="{8954001D-D2EC-CB4D-9345-8F7DCAC9E915}"/>
              </a:ext>
            </a:extLst>
          </p:cNvPr>
          <p:cNvGraphicFramePr>
            <a:graphicFrameLocks noGrp="1"/>
          </p:cNvGraphicFramePr>
          <p:nvPr>
            <p:extLst>
              <p:ext uri="{D42A27DB-BD31-4B8C-83A1-F6EECF244321}">
                <p14:modId xmlns:p14="http://schemas.microsoft.com/office/powerpoint/2010/main" val="708012963"/>
              </p:ext>
            </p:extLst>
          </p:nvPr>
        </p:nvGraphicFramePr>
        <p:xfrm>
          <a:off x="132055" y="2897827"/>
          <a:ext cx="8865895" cy="2834640"/>
        </p:xfrm>
        <a:graphic>
          <a:graphicData uri="http://schemas.openxmlformats.org/drawingml/2006/table">
            <a:tbl>
              <a:tblPr firstRow="1" bandRow="1">
                <a:tableStyleId>{5C22544A-7EE6-4342-B048-85BDC9FD1C3A}</a:tableStyleId>
              </a:tblPr>
              <a:tblGrid>
                <a:gridCol w="766846">
                  <a:extLst>
                    <a:ext uri="{9D8B030D-6E8A-4147-A177-3AD203B41FA5}">
                      <a16:colId xmlns:a16="http://schemas.microsoft.com/office/drawing/2014/main" val="1400320791"/>
                    </a:ext>
                  </a:extLst>
                </a:gridCol>
                <a:gridCol w="2278251">
                  <a:extLst>
                    <a:ext uri="{9D8B030D-6E8A-4147-A177-3AD203B41FA5}">
                      <a16:colId xmlns:a16="http://schemas.microsoft.com/office/drawing/2014/main" val="1870568298"/>
                    </a:ext>
                  </a:extLst>
                </a:gridCol>
                <a:gridCol w="5820798">
                  <a:extLst>
                    <a:ext uri="{9D8B030D-6E8A-4147-A177-3AD203B41FA5}">
                      <a16:colId xmlns:a16="http://schemas.microsoft.com/office/drawing/2014/main" val="2926237110"/>
                    </a:ext>
                  </a:extLst>
                </a:gridCol>
              </a:tblGrid>
              <a:tr h="191714">
                <a:tc gridSpan="2">
                  <a:txBody>
                    <a:bodyPr/>
                    <a:lstStyle/>
                    <a:p>
                      <a:r>
                        <a:rPr kumimoji="1" lang="ja-JP" altLang="en-US" sz="1800" b="0">
                          <a:solidFill>
                            <a:schemeClr val="bg1"/>
                          </a:solidFill>
                          <a:latin typeface="Meiryo" panose="020B0604030504040204" pitchFamily="34" charset="-128"/>
                          <a:ea typeface="Meiryo" panose="020B0604030504040204" pitchFamily="34" charset="-128"/>
                        </a:rPr>
                        <a:t>社名と事業名</a:t>
                      </a: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25000"/>
                      </a:schemeClr>
                    </a:solidFill>
                  </a:tcPr>
                </a:tc>
                <a:tc hMerge="1">
                  <a:txBody>
                    <a:bodyPr/>
                    <a:lstStyle/>
                    <a:p>
                      <a:endParaRPr kumimoji="1" lang="ja-JP" altLang="en-US"/>
                    </a:p>
                  </a:txBody>
                  <a:tcPr/>
                </a:tc>
                <a:tc>
                  <a:txBody>
                    <a:bodyPr/>
                    <a:lstStyle/>
                    <a:p>
                      <a:pPr algn="l"/>
                      <a:endParaRPr kumimoji="1" lang="ja-JP" altLang="en-US" sz="1800" b="0">
                        <a:solidFill>
                          <a:schemeClr val="tx1"/>
                        </a:solidFill>
                        <a:latin typeface="Meiryo" panose="020B0604030504040204" pitchFamily="34" charset="-128"/>
                        <a:ea typeface="Meiryo" panose="020B0604030504040204" pitchFamily="34" charset="-128"/>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08508896"/>
                  </a:ext>
                </a:extLst>
              </a:tr>
              <a:tr h="0">
                <a:tc rowSpan="3">
                  <a:txBody>
                    <a:bodyPr/>
                    <a:lstStyle/>
                    <a:p>
                      <a:pPr algn="ctr"/>
                      <a:r>
                        <a:rPr kumimoji="1" lang="ja-JP" altLang="en-US" sz="1600" b="1">
                          <a:solidFill>
                            <a:schemeClr val="bg2">
                              <a:lumMod val="25000"/>
                            </a:schemeClr>
                          </a:solidFill>
                          <a:latin typeface="Meiryo" panose="020B0604030504040204" pitchFamily="34" charset="-128"/>
                          <a:ea typeface="Meiryo" panose="020B0604030504040204" pitchFamily="34" charset="-128"/>
                        </a:rPr>
                        <a:t>ＳＴＰ</a:t>
                      </a:r>
                    </a:p>
                  </a:txBody>
                  <a:tcPr marL="36000" marR="360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kumimoji="1" lang="ja-JP" altLang="en-US" sz="1600" b="1">
                          <a:solidFill>
                            <a:schemeClr val="bg2">
                              <a:lumMod val="25000"/>
                            </a:schemeClr>
                          </a:solidFill>
                          <a:latin typeface="Meiryo" panose="020B0604030504040204" pitchFamily="34" charset="-128"/>
                          <a:ea typeface="Meiryo" panose="020B0604030504040204" pitchFamily="34" charset="-128"/>
                        </a:rPr>
                        <a:t>市場の細分化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kumimoji="1" lang="ja-JP" altLang="en-US" sz="1600" b="0">
                        <a:solidFill>
                          <a:schemeClr val="tx1"/>
                        </a:solidFill>
                        <a:latin typeface="Meiryo" panose="020B0604030504040204" pitchFamily="34" charset="-128"/>
                        <a:ea typeface="Meiryo" panose="020B0604030504040204" pitchFamily="34" charset="-128"/>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3130987"/>
                  </a:ext>
                </a:extLst>
              </a:tr>
              <a:tr h="0">
                <a:tc vMerge="1">
                  <a:txBody>
                    <a:bodyPr/>
                    <a:lstStyle/>
                    <a:p>
                      <a:endParaRPr kumimoji="1" lang="en-US" altLang="ja-JP" sz="1600" b="0">
                        <a:solidFill>
                          <a:schemeClr val="tx1"/>
                        </a:solidFill>
                        <a:latin typeface="Meiryo" panose="020B0604030504040204" pitchFamily="34" charset="-128"/>
                        <a:ea typeface="Meiryo" panose="020B0604030504040204" pitchFamily="34" charset="-128"/>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kumimoji="1" lang="ja-JP" altLang="en-US" sz="1600" b="1">
                          <a:solidFill>
                            <a:schemeClr val="bg2">
                              <a:lumMod val="25000"/>
                            </a:schemeClr>
                          </a:solidFill>
                          <a:latin typeface="Meiryo" panose="020B0604030504040204" pitchFamily="34" charset="-128"/>
                          <a:ea typeface="Meiryo" panose="020B0604030504040204" pitchFamily="34" charset="-128"/>
                        </a:rPr>
                        <a:t>顧客ターゲッティング</a:t>
                      </a:r>
                      <a:endParaRPr kumimoji="1" lang="en-US" altLang="ja-JP" sz="1600" b="1">
                        <a:solidFill>
                          <a:schemeClr val="bg2">
                            <a:lumMod val="25000"/>
                          </a:schemeClr>
                        </a:solidFill>
                        <a:latin typeface="Meiryo" panose="020B0604030504040204" pitchFamily="34" charset="-128"/>
                        <a:ea typeface="Meiryo" panose="020B0604030504040204" pitchFamily="34"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kumimoji="1" lang="en-US" altLang="ja-JP" sz="1600" b="0">
                        <a:solidFill>
                          <a:schemeClr val="tx1"/>
                        </a:solidFill>
                        <a:latin typeface="Meiryo" panose="020B0604030504040204" pitchFamily="34" charset="-128"/>
                        <a:ea typeface="Meiryo" panose="020B0604030504040204" pitchFamily="34" charset="-128"/>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5569535"/>
                  </a:ext>
                </a:extLst>
              </a:tr>
              <a:tr h="249811">
                <a:tc vMerge="1">
                  <a:txBody>
                    <a:bodyPr/>
                    <a:lstStyle/>
                    <a:p>
                      <a:endParaRPr kumimoji="1" lang="ja-JP" altLang="en-US" sz="1600" b="0">
                        <a:solidFill>
                          <a:schemeClr val="tx1"/>
                        </a:solidFill>
                        <a:latin typeface="Meiryo" panose="020B0604030504040204" pitchFamily="34" charset="-128"/>
                        <a:ea typeface="Meiryo" panose="020B0604030504040204" pitchFamily="34" charset="-128"/>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kumimoji="1" lang="ja-JP" altLang="en-US" sz="1600" b="1">
                          <a:solidFill>
                            <a:schemeClr val="bg2">
                              <a:lumMod val="25000"/>
                            </a:schemeClr>
                          </a:solidFill>
                          <a:latin typeface="Meiryo" panose="020B0604030504040204" pitchFamily="34" charset="-128"/>
                          <a:ea typeface="Meiryo" panose="020B0604030504040204" pitchFamily="34" charset="-128"/>
                        </a:rPr>
                        <a:t>ポジショニング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kumimoji="1" lang="ja-JP" altLang="en-US" sz="1600" b="0">
                        <a:solidFill>
                          <a:schemeClr val="tx1"/>
                        </a:solidFill>
                        <a:latin typeface="Meiryo" panose="020B0604030504040204" pitchFamily="34" charset="-128"/>
                        <a:ea typeface="Meiryo" panose="020B0604030504040204" pitchFamily="34" charset="-128"/>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8733436"/>
                  </a:ext>
                </a:extLst>
              </a:tr>
              <a:tr h="226608">
                <a:tc rowSpan="4">
                  <a:txBody>
                    <a:bodyPr/>
                    <a:lstStyle/>
                    <a:p>
                      <a:pPr algn="ctr"/>
                      <a:r>
                        <a:rPr kumimoji="1" lang="ja-JP" altLang="en-US" sz="1600" b="1">
                          <a:solidFill>
                            <a:schemeClr val="bg2">
                              <a:lumMod val="25000"/>
                            </a:schemeClr>
                          </a:solidFill>
                          <a:latin typeface="Meiryo" panose="020B0604030504040204" pitchFamily="34" charset="-128"/>
                          <a:ea typeface="Meiryo" panose="020B0604030504040204" pitchFamily="34" charset="-128"/>
                        </a:rPr>
                        <a:t>４Ｐ</a:t>
                      </a:r>
                    </a:p>
                  </a:txBody>
                  <a:tcPr marL="36000" marR="360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r>
                        <a:rPr kumimoji="1" lang="ja-JP" altLang="en-US" sz="1600" b="1">
                          <a:solidFill>
                            <a:schemeClr val="bg2">
                              <a:lumMod val="25000"/>
                            </a:schemeClr>
                          </a:solidFill>
                          <a:latin typeface="Meiryo" panose="020B0604030504040204" pitchFamily="34" charset="-128"/>
                          <a:ea typeface="Meiryo" panose="020B0604030504040204" pitchFamily="34" charset="-128"/>
                        </a:rPr>
                        <a:t>製品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a:endParaRPr kumimoji="1" lang="ja-JP" altLang="en-US" sz="1800" b="0">
                        <a:solidFill>
                          <a:schemeClr val="tx1"/>
                        </a:solidFill>
                        <a:latin typeface="Meiryo" panose="020B0604030504040204" pitchFamily="34" charset="-128"/>
                        <a:ea typeface="Meiryo" panose="020B0604030504040204" pitchFamily="34" charset="-128"/>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61636186"/>
                  </a:ext>
                </a:extLst>
              </a:tr>
              <a:tr h="226608">
                <a:tc vMerge="1">
                  <a:txBody>
                    <a:bodyPr/>
                    <a:lstStyle/>
                    <a:p>
                      <a:endParaRPr kumimoji="1" lang="ja-JP" altLang="en-US" sz="1800" b="0">
                        <a:solidFill>
                          <a:schemeClr val="tx1"/>
                        </a:solidFill>
                        <a:latin typeface="Meiryo" panose="020B0604030504040204" pitchFamily="34" charset="-128"/>
                        <a:ea typeface="Meiryo" panose="020B0604030504040204" pitchFamily="34"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kumimoji="1" lang="ja-JP" altLang="en-US" sz="1600" b="1">
                          <a:solidFill>
                            <a:schemeClr val="bg2">
                              <a:lumMod val="25000"/>
                            </a:schemeClr>
                          </a:solidFill>
                          <a:latin typeface="Meiryo" panose="020B0604030504040204" pitchFamily="34" charset="-128"/>
                          <a:ea typeface="Meiryo" panose="020B0604030504040204" pitchFamily="34" charset="-128"/>
                        </a:rPr>
                        <a:t>プロモーション</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a:endParaRPr kumimoji="1" lang="ja-JP" altLang="en-US" sz="1800" b="0">
                        <a:solidFill>
                          <a:schemeClr val="tx1"/>
                        </a:solidFill>
                        <a:latin typeface="Meiryo" panose="020B0604030504040204" pitchFamily="34" charset="-128"/>
                        <a:ea typeface="Meiryo" panose="020B0604030504040204" pitchFamily="34" charset="-128"/>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931592"/>
                  </a:ext>
                </a:extLst>
              </a:tr>
              <a:tr h="226608">
                <a:tc vMerge="1">
                  <a:txBody>
                    <a:bodyPr/>
                    <a:lstStyle/>
                    <a:p>
                      <a:endParaRPr kumimoji="1" lang="ja-JP" altLang="en-US" sz="1800" b="0">
                        <a:solidFill>
                          <a:schemeClr val="tx1"/>
                        </a:solidFill>
                        <a:latin typeface="Meiryo" panose="020B0604030504040204" pitchFamily="34" charset="-128"/>
                        <a:ea typeface="Meiryo" panose="020B0604030504040204" pitchFamily="34"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kumimoji="1" lang="ja-JP" altLang="en-US" sz="1600" b="1">
                          <a:solidFill>
                            <a:schemeClr val="bg2">
                              <a:lumMod val="25000"/>
                            </a:schemeClr>
                          </a:solidFill>
                          <a:latin typeface="Meiryo" panose="020B0604030504040204" pitchFamily="34" charset="-128"/>
                          <a:ea typeface="Meiryo" panose="020B0604030504040204" pitchFamily="34" charset="-128"/>
                        </a:rPr>
                        <a:t>価格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a:endParaRPr kumimoji="1" lang="ja-JP" altLang="en-US" sz="1800" b="0">
                        <a:solidFill>
                          <a:schemeClr val="tx1"/>
                        </a:solidFill>
                        <a:latin typeface="Meiryo" panose="020B0604030504040204" pitchFamily="34" charset="-128"/>
                        <a:ea typeface="Meiryo" panose="020B0604030504040204" pitchFamily="34" charset="-128"/>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5397156"/>
                  </a:ext>
                </a:extLst>
              </a:tr>
              <a:tr h="226608">
                <a:tc vMerge="1">
                  <a:txBody>
                    <a:bodyPr/>
                    <a:lstStyle/>
                    <a:p>
                      <a:endParaRPr kumimoji="1" lang="ja-JP" altLang="en-US" sz="1800" b="0">
                        <a:solidFill>
                          <a:schemeClr val="tx1"/>
                        </a:solidFill>
                        <a:latin typeface="Meiryo" panose="020B0604030504040204" pitchFamily="34" charset="-128"/>
                        <a:ea typeface="Meiryo" panose="020B0604030504040204" pitchFamily="34"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kumimoji="1" lang="ja-JP" altLang="en-US" sz="1600" b="1">
                          <a:solidFill>
                            <a:schemeClr val="bg2">
                              <a:lumMod val="25000"/>
                            </a:schemeClr>
                          </a:solidFill>
                          <a:latin typeface="Meiryo" panose="020B0604030504040204" pitchFamily="34" charset="-128"/>
                          <a:ea typeface="Meiryo" panose="020B0604030504040204" pitchFamily="34" charset="-128"/>
                        </a:rPr>
                        <a:t>チャネル</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algn="l"/>
                      <a:endParaRPr kumimoji="1" lang="ja-JP" altLang="en-US" sz="1800" b="0">
                        <a:solidFill>
                          <a:schemeClr val="tx1"/>
                        </a:solidFill>
                        <a:latin typeface="Meiryo" panose="020B0604030504040204" pitchFamily="34" charset="-128"/>
                        <a:ea typeface="Meiryo" panose="020B0604030504040204" pitchFamily="34" charset="-128"/>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3259238"/>
                  </a:ext>
                </a:extLst>
              </a:tr>
            </a:tbl>
          </a:graphicData>
        </a:graphic>
      </p:graphicFrame>
      <p:sp>
        <p:nvSpPr>
          <p:cNvPr id="16" name="タイトル 1">
            <a:extLst>
              <a:ext uri="{FF2B5EF4-FFF2-40B4-BE49-F238E27FC236}">
                <a16:creationId xmlns:a16="http://schemas.microsoft.com/office/drawing/2014/main" id="{41680D78-EB12-014E-B98F-8CAC68EDD0AE}"/>
              </a:ext>
            </a:extLst>
          </p:cNvPr>
          <p:cNvSpPr txBox="1">
            <a:spLocks/>
          </p:cNvSpPr>
          <p:nvPr/>
        </p:nvSpPr>
        <p:spPr bwMode="auto">
          <a:xfrm>
            <a:off x="150910" y="1112884"/>
            <a:ext cx="8865894" cy="4368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defTabSz="457200" rtl="0" fontAlgn="base">
              <a:spcBef>
                <a:spcPct val="0"/>
              </a:spcBef>
              <a:spcAft>
                <a:spcPct val="0"/>
              </a:spcAft>
              <a:defRPr kumimoji="1" sz="4400" kern="1200">
                <a:solidFill>
                  <a:schemeClr val="tx1"/>
                </a:solidFill>
                <a:latin typeface="+mj-lt"/>
                <a:ea typeface="+mj-ea"/>
                <a:cs typeface="ＭＳ Ｐゴシック" charset="0"/>
              </a:defRPr>
            </a:lvl1pPr>
            <a:lvl2pPr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algn="l"/>
            <a:r>
              <a:rPr lang="ja-JP" altLang="en-US" sz="2000" b="1" dirty="0">
                <a:solidFill>
                  <a:schemeClr val="bg2">
                    <a:lumMod val="25000"/>
                  </a:schemeClr>
                </a:solidFill>
                <a:latin typeface="メイリオ" charset="0"/>
                <a:ea typeface="メイリオ" charset="0"/>
                <a:cs typeface="メイリオ" charset="0"/>
              </a:rPr>
              <a:t>ここまで学んだ理論は、ご自身でよく知っている事例に当てはめて考えることで、実務でも使いこなせるようになります。</a:t>
            </a:r>
            <a:endParaRPr lang="en-US" altLang="ja-JP" sz="2000" b="1" dirty="0">
              <a:solidFill>
                <a:schemeClr val="bg2">
                  <a:lumMod val="25000"/>
                </a:schemeClr>
              </a:solidFill>
              <a:latin typeface="メイリオ" charset="0"/>
              <a:ea typeface="メイリオ" charset="0"/>
              <a:cs typeface="メイリオ" charset="0"/>
            </a:endParaRPr>
          </a:p>
          <a:p>
            <a:pPr algn="l"/>
            <a:r>
              <a:rPr lang="ja-JP" altLang="en-US" sz="2000" b="1" dirty="0">
                <a:solidFill>
                  <a:schemeClr val="bg2">
                    <a:lumMod val="25000"/>
                  </a:schemeClr>
                </a:solidFill>
                <a:latin typeface="メイリオ" charset="0"/>
                <a:ea typeface="メイリオ" charset="0"/>
                <a:cs typeface="メイリオ" charset="0"/>
              </a:rPr>
              <a:t>そこであなたが関わっているビジネス、あるいは、あなたが最近興味がある会社のビジネス事例を深掘りして、それがどのようなマーケティング戦略で仕組みが作られているかを読み解いてみましょう</a:t>
            </a:r>
            <a:endParaRPr lang="ja-JP" altLang="en-US" sz="2000" b="1" dirty="0">
              <a:solidFill>
                <a:srgbClr val="C00000"/>
              </a:solidFill>
              <a:latin typeface="メイリオ" charset="0"/>
              <a:ea typeface="メイリオ" charset="0"/>
              <a:cs typeface="メイリオ" charset="0"/>
            </a:endParaRPr>
          </a:p>
        </p:txBody>
      </p:sp>
    </p:spTree>
    <p:extLst>
      <p:ext uri="{BB962C8B-B14F-4D97-AF65-F5344CB8AC3E}">
        <p14:creationId xmlns:p14="http://schemas.microsoft.com/office/powerpoint/2010/main" val="1788213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672" y="120317"/>
            <a:ext cx="9144000" cy="875412"/>
          </a:xfrm>
        </p:spPr>
        <p:txBody>
          <a:bodyPr anchor="t" anchorCtr="0"/>
          <a:lstStyle/>
          <a:p>
            <a:r>
              <a:rPr lang="ja-JP" altLang="en-US" sz="2400" b="1">
                <a:solidFill>
                  <a:schemeClr val="bg2">
                    <a:lumMod val="25000"/>
                  </a:schemeClr>
                </a:solidFill>
              </a:rPr>
              <a:t>本テーマの課題</a:t>
            </a:r>
            <a:br>
              <a:rPr kumimoji="1" lang="en-US" altLang="ja-JP" sz="3200" b="1" dirty="0">
                <a:solidFill>
                  <a:schemeClr val="bg2">
                    <a:lumMod val="25000"/>
                  </a:schemeClr>
                </a:solidFill>
                <a:latin typeface="Meiryo" panose="020B0604030504040204" pitchFamily="34" charset="-128"/>
                <a:ea typeface="Meiryo" panose="020B0604030504040204" pitchFamily="34" charset="-128"/>
              </a:rPr>
            </a:br>
            <a:r>
              <a:rPr kumimoji="1" lang="ja-JP" altLang="en-US" sz="3200" b="1" dirty="0">
                <a:solidFill>
                  <a:schemeClr val="bg2">
                    <a:lumMod val="25000"/>
                  </a:schemeClr>
                </a:solidFill>
                <a:latin typeface="Meiryo" panose="020B0604030504040204" pitchFamily="34" charset="-128"/>
                <a:ea typeface="Meiryo" panose="020B0604030504040204" pitchFamily="34" charset="-128"/>
              </a:rPr>
              <a:t>自社や他社のマーケティング戦略を整理しよう</a:t>
            </a:r>
          </a:p>
        </p:txBody>
      </p:sp>
      <p:sp>
        <p:nvSpPr>
          <p:cNvPr id="4" name="スライド番号プレースホルダ 4"/>
          <p:cNvSpPr txBox="1">
            <a:spLocks noGrp="1"/>
          </p:cNvSpPr>
          <p:nvPr/>
        </p:nvSpPr>
        <p:spPr bwMode="auto">
          <a:xfrm>
            <a:off x="7092950" y="6427788"/>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nchor="ct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pPr algn="r" eaLnBrk="0" hangingPunct="0"/>
            <a:fld id="{83A1759A-AD46-5848-BB9D-0647FFF47827}" type="slidenum">
              <a:rPr lang="en-US" altLang="ja-JP" sz="1600">
                <a:solidFill>
                  <a:srgbClr val="000000"/>
                </a:solidFill>
                <a:latin typeface="Meiryo" panose="020B0604030504040204" pitchFamily="34" charset="-128"/>
                <a:ea typeface="Meiryo" panose="020B0604030504040204" pitchFamily="34" charset="-128"/>
                <a:cs typeface="メイリオ"/>
              </a:rPr>
              <a:pPr algn="r" eaLnBrk="0" hangingPunct="0"/>
              <a:t>3</a:t>
            </a:fld>
            <a:endParaRPr lang="en-US" altLang="ja-JP" sz="1600">
              <a:solidFill>
                <a:srgbClr val="000000"/>
              </a:solidFill>
              <a:latin typeface="Meiryo" panose="020B0604030504040204" pitchFamily="34" charset="-128"/>
              <a:ea typeface="Meiryo" panose="020B0604030504040204" pitchFamily="34" charset="-128"/>
              <a:cs typeface="メイリオ"/>
            </a:endParaRPr>
          </a:p>
        </p:txBody>
      </p:sp>
      <p:graphicFrame>
        <p:nvGraphicFramePr>
          <p:cNvPr id="12" name="表 11">
            <a:extLst>
              <a:ext uri="{FF2B5EF4-FFF2-40B4-BE49-F238E27FC236}">
                <a16:creationId xmlns:a16="http://schemas.microsoft.com/office/drawing/2014/main" id="{8954001D-D2EC-CB4D-9345-8F7DCAC9E915}"/>
              </a:ext>
            </a:extLst>
          </p:cNvPr>
          <p:cNvGraphicFramePr>
            <a:graphicFrameLocks noGrp="1"/>
          </p:cNvGraphicFramePr>
          <p:nvPr>
            <p:extLst>
              <p:ext uri="{D42A27DB-BD31-4B8C-83A1-F6EECF244321}">
                <p14:modId xmlns:p14="http://schemas.microsoft.com/office/powerpoint/2010/main" val="3771651716"/>
              </p:ext>
            </p:extLst>
          </p:nvPr>
        </p:nvGraphicFramePr>
        <p:xfrm>
          <a:off x="132056" y="2063837"/>
          <a:ext cx="8865895" cy="3474720"/>
        </p:xfrm>
        <a:graphic>
          <a:graphicData uri="http://schemas.openxmlformats.org/drawingml/2006/table">
            <a:tbl>
              <a:tblPr firstRow="1" bandRow="1">
                <a:tableStyleId>{5C22544A-7EE6-4342-B048-85BDC9FD1C3A}</a:tableStyleId>
              </a:tblPr>
              <a:tblGrid>
                <a:gridCol w="766846">
                  <a:extLst>
                    <a:ext uri="{9D8B030D-6E8A-4147-A177-3AD203B41FA5}">
                      <a16:colId xmlns:a16="http://schemas.microsoft.com/office/drawing/2014/main" val="1400320791"/>
                    </a:ext>
                  </a:extLst>
                </a:gridCol>
                <a:gridCol w="2278251">
                  <a:extLst>
                    <a:ext uri="{9D8B030D-6E8A-4147-A177-3AD203B41FA5}">
                      <a16:colId xmlns:a16="http://schemas.microsoft.com/office/drawing/2014/main" val="1870568298"/>
                    </a:ext>
                  </a:extLst>
                </a:gridCol>
                <a:gridCol w="5820798">
                  <a:extLst>
                    <a:ext uri="{9D8B030D-6E8A-4147-A177-3AD203B41FA5}">
                      <a16:colId xmlns:a16="http://schemas.microsoft.com/office/drawing/2014/main" val="2926237110"/>
                    </a:ext>
                  </a:extLst>
                </a:gridCol>
              </a:tblGrid>
              <a:tr h="191714">
                <a:tc gridSpan="2">
                  <a:txBody>
                    <a:bodyPr/>
                    <a:lstStyle/>
                    <a:p>
                      <a:r>
                        <a:rPr kumimoji="1" lang="ja-JP" altLang="en-US" sz="1800" b="0">
                          <a:solidFill>
                            <a:schemeClr val="bg1"/>
                          </a:solidFill>
                          <a:latin typeface="Meiryo" panose="020B0604030504040204" pitchFamily="34" charset="-128"/>
                          <a:ea typeface="Meiryo" panose="020B0604030504040204" pitchFamily="34" charset="-128"/>
                        </a:rPr>
                        <a:t>社名と事業名</a:t>
                      </a: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25000"/>
                      </a:schemeClr>
                    </a:solidFill>
                  </a:tcPr>
                </a:tc>
                <a:tc hMerge="1">
                  <a:txBody>
                    <a:bodyPr/>
                    <a:lstStyle/>
                    <a:p>
                      <a:endParaRPr kumimoji="1" lang="ja-JP" altLang="en-US"/>
                    </a:p>
                  </a:txBody>
                  <a:tcPr/>
                </a:tc>
                <a:tc>
                  <a:txBody>
                    <a:bodyPr/>
                    <a:lstStyle/>
                    <a:p>
                      <a:pPr algn="l"/>
                      <a:r>
                        <a:rPr kumimoji="1" lang="ja-JP" altLang="en-US" sz="1800" b="1">
                          <a:solidFill>
                            <a:schemeClr val="bg2">
                              <a:lumMod val="25000"/>
                            </a:schemeClr>
                          </a:solidFill>
                          <a:latin typeface="Meiryo" panose="020B0604030504040204" pitchFamily="34" charset="-128"/>
                          <a:ea typeface="Meiryo" panose="020B0604030504040204" pitchFamily="34" charset="-128"/>
                        </a:rPr>
                        <a:t>星野リゾート　ＯＭＯ</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08508896"/>
                  </a:ext>
                </a:extLst>
              </a:tr>
              <a:tr h="0">
                <a:tc rowSpan="3">
                  <a:txBody>
                    <a:bodyPr/>
                    <a:lstStyle/>
                    <a:p>
                      <a:pPr algn="ctr"/>
                      <a:r>
                        <a:rPr kumimoji="1" lang="ja-JP" altLang="en-US" sz="1600" b="1">
                          <a:solidFill>
                            <a:schemeClr val="bg2">
                              <a:lumMod val="25000"/>
                            </a:schemeClr>
                          </a:solidFill>
                          <a:latin typeface="Meiryo" panose="020B0604030504040204" pitchFamily="34" charset="-128"/>
                          <a:ea typeface="Meiryo" panose="020B0604030504040204" pitchFamily="34" charset="-128"/>
                        </a:rPr>
                        <a:t>ＳＴＰ</a:t>
                      </a:r>
                    </a:p>
                  </a:txBody>
                  <a:tcPr marL="36000" marR="360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kumimoji="1" lang="ja-JP" altLang="en-US" sz="1600" b="1">
                          <a:solidFill>
                            <a:schemeClr val="bg2">
                              <a:lumMod val="25000"/>
                            </a:schemeClr>
                          </a:solidFill>
                          <a:latin typeface="Meiryo" panose="020B0604030504040204" pitchFamily="34" charset="-128"/>
                          <a:ea typeface="Meiryo" panose="020B0604030504040204" pitchFamily="34" charset="-128"/>
                        </a:rPr>
                        <a:t>市場の細分化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a:r>
                        <a:rPr kumimoji="1" lang="ja-JP" altLang="en-US" sz="1800" b="1">
                          <a:solidFill>
                            <a:schemeClr val="bg2">
                              <a:lumMod val="25000"/>
                            </a:schemeClr>
                          </a:solidFill>
                          <a:latin typeface="Meiryo" panose="020B0604030504040204" pitchFamily="34" charset="-128"/>
                          <a:ea typeface="Meiryo" panose="020B0604030504040204" pitchFamily="34" charset="-128"/>
                        </a:rPr>
                        <a:t>（宿泊客市場を、地域や購買動向、価値観で細分化）</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3130987"/>
                  </a:ext>
                </a:extLst>
              </a:tr>
              <a:tr h="0">
                <a:tc vMerge="1">
                  <a:txBody>
                    <a:bodyPr/>
                    <a:lstStyle/>
                    <a:p>
                      <a:endParaRPr kumimoji="1" lang="en-US" altLang="ja-JP" sz="1600" b="0">
                        <a:solidFill>
                          <a:schemeClr val="tx1"/>
                        </a:solidFill>
                        <a:latin typeface="Meiryo" panose="020B0604030504040204" pitchFamily="34" charset="-128"/>
                        <a:ea typeface="Meiryo" panose="020B0604030504040204" pitchFamily="34" charset="-128"/>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kumimoji="1" lang="ja-JP" altLang="en-US" sz="1600" b="1">
                          <a:solidFill>
                            <a:schemeClr val="bg2">
                              <a:lumMod val="25000"/>
                            </a:schemeClr>
                          </a:solidFill>
                          <a:latin typeface="Meiryo" panose="020B0604030504040204" pitchFamily="34" charset="-128"/>
                          <a:ea typeface="Meiryo" panose="020B0604030504040204" pitchFamily="34" charset="-128"/>
                        </a:rPr>
                        <a:t>顧客ターゲッティング</a:t>
                      </a:r>
                      <a:endParaRPr kumimoji="1" lang="en-US" altLang="ja-JP" sz="1600" b="1">
                        <a:solidFill>
                          <a:schemeClr val="bg2">
                            <a:lumMod val="25000"/>
                          </a:schemeClr>
                        </a:solidFill>
                        <a:latin typeface="Meiryo" panose="020B0604030504040204" pitchFamily="34" charset="-128"/>
                        <a:ea typeface="Meiryo" panose="020B0604030504040204" pitchFamily="34"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a:r>
                        <a:rPr kumimoji="1" lang="ja-JP" altLang="en-US" sz="1800" b="1">
                          <a:solidFill>
                            <a:schemeClr val="bg2">
                              <a:lumMod val="25000"/>
                            </a:schemeClr>
                          </a:solidFill>
                          <a:latin typeface="Meiryo" panose="020B0604030504040204" pitchFamily="34" charset="-128"/>
                          <a:ea typeface="Meiryo" panose="020B0604030504040204" pitchFamily="34" charset="-128"/>
                        </a:rPr>
                        <a:t>都市観光客「ビジネスホテルはテンションが下がる」</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5569535"/>
                  </a:ext>
                </a:extLst>
              </a:tr>
              <a:tr h="249811">
                <a:tc vMerge="1">
                  <a:txBody>
                    <a:bodyPr/>
                    <a:lstStyle/>
                    <a:p>
                      <a:endParaRPr kumimoji="1" lang="ja-JP" altLang="en-US" sz="1600" b="0">
                        <a:solidFill>
                          <a:schemeClr val="tx1"/>
                        </a:solidFill>
                        <a:latin typeface="Meiryo" panose="020B0604030504040204" pitchFamily="34" charset="-128"/>
                        <a:ea typeface="Meiryo" panose="020B0604030504040204" pitchFamily="34" charset="-128"/>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kumimoji="1" lang="ja-JP" altLang="en-US" sz="1600" b="1">
                          <a:solidFill>
                            <a:schemeClr val="bg2">
                              <a:lumMod val="25000"/>
                            </a:schemeClr>
                          </a:solidFill>
                          <a:latin typeface="Meiryo" panose="020B0604030504040204" pitchFamily="34" charset="-128"/>
                          <a:ea typeface="Meiryo" panose="020B0604030504040204" pitchFamily="34" charset="-128"/>
                        </a:rPr>
                        <a:t>ポジショニング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a:r>
                        <a:rPr kumimoji="1" lang="en-US" altLang="ja-JP" sz="1800" b="1">
                          <a:solidFill>
                            <a:schemeClr val="bg2">
                              <a:lumMod val="25000"/>
                            </a:schemeClr>
                          </a:solidFill>
                          <a:latin typeface="Meiryo" panose="020B0604030504040204" pitchFamily="34" charset="-128"/>
                          <a:ea typeface="Meiryo" panose="020B0604030504040204" pitchFamily="34" charset="-128"/>
                        </a:rPr>
                        <a:t>『</a:t>
                      </a:r>
                      <a:r>
                        <a:rPr kumimoji="1" lang="ja-JP" altLang="en-US" sz="1800" b="1">
                          <a:solidFill>
                            <a:schemeClr val="bg2">
                              <a:lumMod val="25000"/>
                            </a:schemeClr>
                          </a:solidFill>
                          <a:latin typeface="Meiryo" panose="020B0604030504040204" pitchFamily="34" charset="-128"/>
                          <a:ea typeface="Meiryo" panose="020B0604030504040204" pitchFamily="34" charset="-128"/>
                        </a:rPr>
                        <a:t>テンションあがる「街ナカ」ホテル</a:t>
                      </a:r>
                      <a:r>
                        <a:rPr kumimoji="1" lang="en-US" altLang="ja-JP" sz="1800" b="1">
                          <a:solidFill>
                            <a:schemeClr val="bg2">
                              <a:lumMod val="25000"/>
                            </a:schemeClr>
                          </a:solidFill>
                          <a:latin typeface="Meiryo" panose="020B0604030504040204" pitchFamily="34" charset="-128"/>
                          <a:ea typeface="Meiryo" panose="020B0604030504040204" pitchFamily="34" charset="-128"/>
                        </a:rPr>
                        <a:t>』</a:t>
                      </a:r>
                      <a:endParaRPr kumimoji="1" lang="ja-JP" altLang="en-US" sz="1800" b="1">
                        <a:solidFill>
                          <a:schemeClr val="bg2">
                            <a:lumMod val="25000"/>
                          </a:schemeClr>
                        </a:solidFill>
                        <a:latin typeface="Meiryo" panose="020B0604030504040204" pitchFamily="34" charset="-128"/>
                        <a:ea typeface="Meiryo" panose="020B0604030504040204" pitchFamily="34" charset="-128"/>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8733436"/>
                  </a:ext>
                </a:extLst>
              </a:tr>
              <a:tr h="226608">
                <a:tc rowSpan="4">
                  <a:txBody>
                    <a:bodyPr/>
                    <a:lstStyle/>
                    <a:p>
                      <a:pPr algn="ctr"/>
                      <a:r>
                        <a:rPr kumimoji="1" lang="ja-JP" altLang="en-US" sz="1600" b="1">
                          <a:solidFill>
                            <a:schemeClr val="bg2">
                              <a:lumMod val="25000"/>
                            </a:schemeClr>
                          </a:solidFill>
                          <a:latin typeface="Meiryo" panose="020B0604030504040204" pitchFamily="34" charset="-128"/>
                          <a:ea typeface="Meiryo" panose="020B0604030504040204" pitchFamily="34" charset="-128"/>
                        </a:rPr>
                        <a:t>４Ｐ</a:t>
                      </a:r>
                    </a:p>
                  </a:txBody>
                  <a:tcPr marL="36000" marR="360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r>
                        <a:rPr kumimoji="1" lang="ja-JP" altLang="en-US" sz="1600" b="1">
                          <a:solidFill>
                            <a:schemeClr val="bg2">
                              <a:lumMod val="25000"/>
                            </a:schemeClr>
                          </a:solidFill>
                          <a:latin typeface="Meiryo" panose="020B0604030504040204" pitchFamily="34" charset="-128"/>
                          <a:ea typeface="Meiryo" panose="020B0604030504040204" pitchFamily="34" charset="-128"/>
                        </a:rPr>
                        <a:t>製品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a:r>
                        <a:rPr kumimoji="1" lang="ja-JP" altLang="en-US" sz="1800" b="1">
                          <a:solidFill>
                            <a:schemeClr val="bg2">
                              <a:lumMod val="25000"/>
                            </a:schemeClr>
                          </a:solidFill>
                          <a:latin typeface="Meiryo" panose="020B0604030504040204" pitchFamily="34" charset="-128"/>
                          <a:ea typeface="Meiryo" panose="020B0604030504040204" pitchFamily="34" charset="-128"/>
                        </a:rPr>
                        <a:t>ＯＭＯレンジャー、地域１００店舗を掘り起こし、２段ベッドで数名でも宿泊ＯＫとする</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61636186"/>
                  </a:ext>
                </a:extLst>
              </a:tr>
              <a:tr h="226608">
                <a:tc vMerge="1">
                  <a:txBody>
                    <a:bodyPr/>
                    <a:lstStyle/>
                    <a:p>
                      <a:endParaRPr kumimoji="1" lang="ja-JP" altLang="en-US" sz="1800" b="0">
                        <a:solidFill>
                          <a:schemeClr val="tx1"/>
                        </a:solidFill>
                        <a:latin typeface="Meiryo" panose="020B0604030504040204" pitchFamily="34" charset="-128"/>
                        <a:ea typeface="Meiryo" panose="020B0604030504040204" pitchFamily="34"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kumimoji="1" lang="ja-JP" altLang="en-US" sz="1600" b="1">
                          <a:solidFill>
                            <a:schemeClr val="bg2">
                              <a:lumMod val="25000"/>
                            </a:schemeClr>
                          </a:solidFill>
                          <a:latin typeface="Meiryo" panose="020B0604030504040204" pitchFamily="34" charset="-128"/>
                          <a:ea typeface="Meiryo" panose="020B0604030504040204" pitchFamily="34" charset="-128"/>
                        </a:rPr>
                        <a:t>プロモーション</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a:r>
                        <a:rPr kumimoji="1" lang="ja-JP" altLang="en-US" sz="1800" b="1">
                          <a:solidFill>
                            <a:schemeClr val="bg2">
                              <a:lumMod val="25000"/>
                            </a:schemeClr>
                          </a:solidFill>
                          <a:latin typeface="Meiryo" panose="020B0604030504040204" pitchFamily="34" charset="-128"/>
                          <a:ea typeface="Meiryo" panose="020B0604030504040204" pitchFamily="34" charset="-128"/>
                        </a:rPr>
                        <a:t>広告なし。パブリシティとＳＮＳ口コミ中心</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931592"/>
                  </a:ext>
                </a:extLst>
              </a:tr>
              <a:tr h="226608">
                <a:tc vMerge="1">
                  <a:txBody>
                    <a:bodyPr/>
                    <a:lstStyle/>
                    <a:p>
                      <a:endParaRPr kumimoji="1" lang="ja-JP" altLang="en-US" sz="1800" b="0">
                        <a:solidFill>
                          <a:schemeClr val="tx1"/>
                        </a:solidFill>
                        <a:latin typeface="Meiryo" panose="020B0604030504040204" pitchFamily="34" charset="-128"/>
                        <a:ea typeface="Meiryo" panose="020B0604030504040204" pitchFamily="34"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kumimoji="1" lang="ja-JP" altLang="en-US" sz="1600" b="1">
                          <a:solidFill>
                            <a:schemeClr val="bg2">
                              <a:lumMod val="25000"/>
                            </a:schemeClr>
                          </a:solidFill>
                          <a:latin typeface="Meiryo" panose="020B0604030504040204" pitchFamily="34" charset="-128"/>
                          <a:ea typeface="Meiryo" panose="020B0604030504040204" pitchFamily="34" charset="-128"/>
                        </a:rPr>
                        <a:t>価格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a:r>
                        <a:rPr kumimoji="1" lang="ja-JP" altLang="en-US" sz="1800" b="1">
                          <a:solidFill>
                            <a:schemeClr val="bg2">
                              <a:lumMod val="25000"/>
                            </a:schemeClr>
                          </a:solidFill>
                          <a:latin typeface="Meiryo" panose="020B0604030504040204" pitchFamily="34" charset="-128"/>
                          <a:ea typeface="Meiryo" panose="020B0604030504040204" pitchFamily="34" charset="-128"/>
                        </a:rPr>
                        <a:t>一人基本７０００円（ＯＭＯ大塚、２名）</a:t>
                      </a:r>
                      <a:endParaRPr kumimoji="1" lang="en-US" altLang="ja-JP" sz="1800" b="1">
                        <a:solidFill>
                          <a:schemeClr val="bg2">
                            <a:lumMod val="25000"/>
                          </a:schemeClr>
                        </a:solidFill>
                        <a:latin typeface="Meiryo" panose="020B0604030504040204" pitchFamily="34" charset="-128"/>
                        <a:ea typeface="Meiryo" panose="020B0604030504040204" pitchFamily="34" charset="-128"/>
                      </a:endParaRPr>
                    </a:p>
                    <a:p>
                      <a:pPr algn="l"/>
                      <a:r>
                        <a:rPr kumimoji="1" lang="ja-JP" altLang="en-US" sz="1800" b="1">
                          <a:solidFill>
                            <a:schemeClr val="bg2">
                              <a:lumMod val="25000"/>
                            </a:schemeClr>
                          </a:solidFill>
                          <a:latin typeface="Meiryo" panose="020B0604030504040204" pitchFamily="34" charset="-128"/>
                          <a:ea typeface="Meiryo" panose="020B0604030504040204" pitchFamily="34" charset="-128"/>
                        </a:rPr>
                        <a:t>低コストで効率運営</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5397156"/>
                  </a:ext>
                </a:extLst>
              </a:tr>
              <a:tr h="226608">
                <a:tc vMerge="1">
                  <a:txBody>
                    <a:bodyPr/>
                    <a:lstStyle/>
                    <a:p>
                      <a:endParaRPr kumimoji="1" lang="ja-JP" altLang="en-US" sz="1800" b="0">
                        <a:solidFill>
                          <a:schemeClr val="tx1"/>
                        </a:solidFill>
                        <a:latin typeface="Meiryo" panose="020B0604030504040204" pitchFamily="34" charset="-128"/>
                        <a:ea typeface="Meiryo" panose="020B0604030504040204" pitchFamily="34"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kumimoji="1" lang="ja-JP" altLang="en-US" sz="1600" b="1">
                          <a:solidFill>
                            <a:schemeClr val="bg2">
                              <a:lumMod val="25000"/>
                            </a:schemeClr>
                          </a:solidFill>
                          <a:latin typeface="Meiryo" panose="020B0604030504040204" pitchFamily="34" charset="-128"/>
                          <a:ea typeface="Meiryo" panose="020B0604030504040204" pitchFamily="34" charset="-128"/>
                        </a:rPr>
                        <a:t>チャネル</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algn="l"/>
                      <a:r>
                        <a:rPr kumimoji="1" lang="ja-JP" altLang="en-US" sz="1800" b="1">
                          <a:solidFill>
                            <a:schemeClr val="bg2">
                              <a:lumMod val="25000"/>
                            </a:schemeClr>
                          </a:solidFill>
                          <a:latin typeface="Meiryo" panose="020B0604030504040204" pitchFamily="34" charset="-128"/>
                          <a:ea typeface="Meiryo" panose="020B0604030504040204" pitchFamily="34" charset="-128"/>
                        </a:rPr>
                        <a:t>自社直販（統合コールセンター）</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3259238"/>
                  </a:ext>
                </a:extLst>
              </a:tr>
            </a:tbl>
          </a:graphicData>
        </a:graphic>
      </p:graphicFrame>
      <p:sp>
        <p:nvSpPr>
          <p:cNvPr id="16" name="タイトル 1">
            <a:extLst>
              <a:ext uri="{FF2B5EF4-FFF2-40B4-BE49-F238E27FC236}">
                <a16:creationId xmlns:a16="http://schemas.microsoft.com/office/drawing/2014/main" id="{41680D78-EB12-014E-B98F-8CAC68EDD0AE}"/>
              </a:ext>
            </a:extLst>
          </p:cNvPr>
          <p:cNvSpPr txBox="1">
            <a:spLocks/>
          </p:cNvSpPr>
          <p:nvPr/>
        </p:nvSpPr>
        <p:spPr bwMode="auto">
          <a:xfrm>
            <a:off x="132056" y="1389398"/>
            <a:ext cx="8865894" cy="4368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defTabSz="457200" rtl="0" fontAlgn="base">
              <a:spcBef>
                <a:spcPct val="0"/>
              </a:spcBef>
              <a:spcAft>
                <a:spcPct val="0"/>
              </a:spcAft>
              <a:defRPr kumimoji="1" sz="4400" kern="1200">
                <a:solidFill>
                  <a:schemeClr val="tx1"/>
                </a:solidFill>
                <a:latin typeface="+mj-lt"/>
                <a:ea typeface="+mj-ea"/>
                <a:cs typeface="ＭＳ Ｐゴシック" charset="0"/>
              </a:defRPr>
            </a:lvl1pPr>
            <a:lvl2pPr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r>
              <a:rPr lang="ja-JP" altLang="en-US" sz="2800" b="1" dirty="0">
                <a:solidFill>
                  <a:schemeClr val="bg2">
                    <a:lumMod val="25000"/>
                  </a:schemeClr>
                </a:solidFill>
                <a:latin typeface="メイリオ" charset="0"/>
                <a:ea typeface="メイリオ" charset="0"/>
                <a:cs typeface="メイリオ" charset="0"/>
              </a:rPr>
              <a:t>星野リゾート・ＯＭＯの場合</a:t>
            </a:r>
          </a:p>
        </p:txBody>
      </p:sp>
      <p:sp>
        <p:nvSpPr>
          <p:cNvPr id="8" name="下矢印 7">
            <a:extLst>
              <a:ext uri="{FF2B5EF4-FFF2-40B4-BE49-F238E27FC236}">
                <a16:creationId xmlns:a16="http://schemas.microsoft.com/office/drawing/2014/main" id="{9B9E5072-25D3-7B42-A025-60409AF9A8AE}"/>
              </a:ext>
            </a:extLst>
          </p:cNvPr>
          <p:cNvSpPr/>
          <p:nvPr/>
        </p:nvSpPr>
        <p:spPr>
          <a:xfrm>
            <a:off x="2338599" y="2395792"/>
            <a:ext cx="1001285" cy="3072810"/>
          </a:xfrm>
          <a:prstGeom prst="downArrow">
            <a:avLst/>
          </a:prstGeom>
          <a:solidFill>
            <a:srgbClr val="011893">
              <a:alpha val="45000"/>
            </a:srgbClr>
          </a:solidFill>
          <a:ln>
            <a:solidFill>
              <a:srgbClr val="011893"/>
            </a:solidFill>
          </a:ln>
        </p:spPr>
        <p:style>
          <a:lnRef idx="1">
            <a:schemeClr val="accent1"/>
          </a:lnRef>
          <a:fillRef idx="3">
            <a:schemeClr val="accent1"/>
          </a:fillRef>
          <a:effectRef idx="2">
            <a:schemeClr val="accent1"/>
          </a:effectRef>
          <a:fontRef idx="minor">
            <a:schemeClr val="lt1"/>
          </a:fontRef>
        </p:style>
        <p:txBody>
          <a:bodyPr vert="eaVert" rtlCol="0" anchor="ctr"/>
          <a:lstStyle/>
          <a:p>
            <a:pPr algn="ctr"/>
            <a:r>
              <a:rPr kumimoji="1" lang="ja-JP" altLang="en-US" sz="200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顧客目線で首尾一貫</a:t>
            </a:r>
          </a:p>
        </p:txBody>
      </p:sp>
    </p:spTree>
    <p:extLst>
      <p:ext uri="{BB962C8B-B14F-4D97-AF65-F5344CB8AC3E}">
        <p14:creationId xmlns:p14="http://schemas.microsoft.com/office/powerpoint/2010/main" val="350926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672" y="120317"/>
            <a:ext cx="9144000" cy="875412"/>
          </a:xfrm>
        </p:spPr>
        <p:txBody>
          <a:bodyPr anchor="t" anchorCtr="0"/>
          <a:lstStyle/>
          <a:p>
            <a:r>
              <a:rPr lang="ja-JP" altLang="en-US" sz="2400" b="1">
                <a:solidFill>
                  <a:schemeClr val="bg2">
                    <a:lumMod val="25000"/>
                  </a:schemeClr>
                </a:solidFill>
              </a:rPr>
              <a:t>本テーマの課題</a:t>
            </a:r>
            <a:br>
              <a:rPr kumimoji="1" lang="en-US" altLang="ja-JP" sz="3200" b="1" dirty="0">
                <a:solidFill>
                  <a:schemeClr val="bg2">
                    <a:lumMod val="25000"/>
                  </a:schemeClr>
                </a:solidFill>
                <a:latin typeface="Meiryo" panose="020B0604030504040204" pitchFamily="34" charset="-128"/>
                <a:ea typeface="Meiryo" panose="020B0604030504040204" pitchFamily="34" charset="-128"/>
              </a:rPr>
            </a:br>
            <a:r>
              <a:rPr kumimoji="1" lang="ja-JP" altLang="en-US" sz="3200" b="1" dirty="0">
                <a:solidFill>
                  <a:schemeClr val="bg2">
                    <a:lumMod val="25000"/>
                  </a:schemeClr>
                </a:solidFill>
                <a:latin typeface="Meiryo" panose="020B0604030504040204" pitchFamily="34" charset="-128"/>
                <a:ea typeface="Meiryo" panose="020B0604030504040204" pitchFamily="34" charset="-128"/>
              </a:rPr>
              <a:t>自社や他社のマーケティング戦略を整理しよう</a:t>
            </a:r>
          </a:p>
        </p:txBody>
      </p:sp>
      <p:sp>
        <p:nvSpPr>
          <p:cNvPr id="4" name="スライド番号プレースホルダ 4"/>
          <p:cNvSpPr txBox="1">
            <a:spLocks noGrp="1"/>
          </p:cNvSpPr>
          <p:nvPr/>
        </p:nvSpPr>
        <p:spPr bwMode="auto">
          <a:xfrm>
            <a:off x="7092950" y="6427788"/>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nchor="ct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pPr algn="r" eaLnBrk="0" hangingPunct="0"/>
            <a:fld id="{83A1759A-AD46-5848-BB9D-0647FFF47827}" type="slidenum">
              <a:rPr lang="en-US" altLang="ja-JP" sz="1600">
                <a:solidFill>
                  <a:srgbClr val="000000"/>
                </a:solidFill>
                <a:latin typeface="Meiryo" panose="020B0604030504040204" pitchFamily="34" charset="-128"/>
                <a:ea typeface="Meiryo" panose="020B0604030504040204" pitchFamily="34" charset="-128"/>
                <a:cs typeface="メイリオ"/>
              </a:rPr>
              <a:pPr algn="r" eaLnBrk="0" hangingPunct="0"/>
              <a:t>4</a:t>
            </a:fld>
            <a:endParaRPr lang="en-US" altLang="ja-JP" sz="1600">
              <a:solidFill>
                <a:srgbClr val="000000"/>
              </a:solidFill>
              <a:latin typeface="Meiryo" panose="020B0604030504040204" pitchFamily="34" charset="-128"/>
              <a:ea typeface="Meiryo" panose="020B0604030504040204" pitchFamily="34" charset="-128"/>
              <a:cs typeface="メイリオ"/>
            </a:endParaRPr>
          </a:p>
        </p:txBody>
      </p:sp>
      <p:graphicFrame>
        <p:nvGraphicFramePr>
          <p:cNvPr id="12" name="表 11">
            <a:extLst>
              <a:ext uri="{FF2B5EF4-FFF2-40B4-BE49-F238E27FC236}">
                <a16:creationId xmlns:a16="http://schemas.microsoft.com/office/drawing/2014/main" id="{8954001D-D2EC-CB4D-9345-8F7DCAC9E915}"/>
              </a:ext>
            </a:extLst>
          </p:cNvPr>
          <p:cNvGraphicFramePr>
            <a:graphicFrameLocks noGrp="1"/>
          </p:cNvGraphicFramePr>
          <p:nvPr/>
        </p:nvGraphicFramePr>
        <p:xfrm>
          <a:off x="132056" y="2063837"/>
          <a:ext cx="8865895" cy="3474720"/>
        </p:xfrm>
        <a:graphic>
          <a:graphicData uri="http://schemas.openxmlformats.org/drawingml/2006/table">
            <a:tbl>
              <a:tblPr firstRow="1" bandRow="1">
                <a:tableStyleId>{5C22544A-7EE6-4342-B048-85BDC9FD1C3A}</a:tableStyleId>
              </a:tblPr>
              <a:tblGrid>
                <a:gridCol w="766846">
                  <a:extLst>
                    <a:ext uri="{9D8B030D-6E8A-4147-A177-3AD203B41FA5}">
                      <a16:colId xmlns:a16="http://schemas.microsoft.com/office/drawing/2014/main" val="1400320791"/>
                    </a:ext>
                  </a:extLst>
                </a:gridCol>
                <a:gridCol w="2278251">
                  <a:extLst>
                    <a:ext uri="{9D8B030D-6E8A-4147-A177-3AD203B41FA5}">
                      <a16:colId xmlns:a16="http://schemas.microsoft.com/office/drawing/2014/main" val="1870568298"/>
                    </a:ext>
                  </a:extLst>
                </a:gridCol>
                <a:gridCol w="5820798">
                  <a:extLst>
                    <a:ext uri="{9D8B030D-6E8A-4147-A177-3AD203B41FA5}">
                      <a16:colId xmlns:a16="http://schemas.microsoft.com/office/drawing/2014/main" val="2926237110"/>
                    </a:ext>
                  </a:extLst>
                </a:gridCol>
              </a:tblGrid>
              <a:tr h="191714">
                <a:tc gridSpan="2">
                  <a:txBody>
                    <a:bodyPr/>
                    <a:lstStyle/>
                    <a:p>
                      <a:r>
                        <a:rPr kumimoji="1" lang="ja-JP" altLang="en-US" sz="1800" b="0">
                          <a:solidFill>
                            <a:schemeClr val="bg1"/>
                          </a:solidFill>
                          <a:latin typeface="Meiryo" panose="020B0604030504040204" pitchFamily="34" charset="-128"/>
                          <a:ea typeface="Meiryo" panose="020B0604030504040204" pitchFamily="34" charset="-128"/>
                        </a:rPr>
                        <a:t>社名と事業名</a:t>
                      </a: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25000"/>
                      </a:schemeClr>
                    </a:solidFill>
                  </a:tcPr>
                </a:tc>
                <a:tc hMerge="1">
                  <a:txBody>
                    <a:bodyPr/>
                    <a:lstStyle/>
                    <a:p>
                      <a:endParaRPr kumimoji="1" lang="ja-JP" altLang="en-US"/>
                    </a:p>
                  </a:txBody>
                  <a:tcPr/>
                </a:tc>
                <a:tc>
                  <a:txBody>
                    <a:bodyPr/>
                    <a:lstStyle/>
                    <a:p>
                      <a:pPr algn="l"/>
                      <a:r>
                        <a:rPr kumimoji="1" lang="ja-JP" altLang="en-US" sz="1800" b="1">
                          <a:solidFill>
                            <a:schemeClr val="bg2">
                              <a:lumMod val="25000"/>
                            </a:schemeClr>
                          </a:solidFill>
                          <a:latin typeface="Meiryo" panose="020B0604030504040204" pitchFamily="34" charset="-128"/>
                          <a:ea typeface="Meiryo" panose="020B0604030504040204" pitchFamily="34" charset="-128"/>
                        </a:rPr>
                        <a:t>星野リゾート　ＯＭＯ</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08508896"/>
                  </a:ext>
                </a:extLst>
              </a:tr>
              <a:tr h="0">
                <a:tc rowSpan="3">
                  <a:txBody>
                    <a:bodyPr/>
                    <a:lstStyle/>
                    <a:p>
                      <a:pPr algn="ctr"/>
                      <a:r>
                        <a:rPr kumimoji="1" lang="ja-JP" altLang="en-US" sz="1600" b="1">
                          <a:solidFill>
                            <a:schemeClr val="bg2">
                              <a:lumMod val="25000"/>
                            </a:schemeClr>
                          </a:solidFill>
                          <a:latin typeface="Meiryo" panose="020B0604030504040204" pitchFamily="34" charset="-128"/>
                          <a:ea typeface="Meiryo" panose="020B0604030504040204" pitchFamily="34" charset="-128"/>
                        </a:rPr>
                        <a:t>ＳＴＰ</a:t>
                      </a:r>
                    </a:p>
                  </a:txBody>
                  <a:tcPr marL="36000" marR="360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kumimoji="1" lang="ja-JP" altLang="en-US" sz="1600" b="1">
                          <a:solidFill>
                            <a:schemeClr val="bg2">
                              <a:lumMod val="25000"/>
                            </a:schemeClr>
                          </a:solidFill>
                          <a:latin typeface="Meiryo" panose="020B0604030504040204" pitchFamily="34" charset="-128"/>
                          <a:ea typeface="Meiryo" panose="020B0604030504040204" pitchFamily="34" charset="-128"/>
                        </a:rPr>
                        <a:t>市場の細分化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a:r>
                        <a:rPr kumimoji="1" lang="ja-JP" altLang="en-US" sz="1800" b="1">
                          <a:solidFill>
                            <a:schemeClr val="bg2">
                              <a:lumMod val="25000"/>
                            </a:schemeClr>
                          </a:solidFill>
                          <a:latin typeface="Meiryo" panose="020B0604030504040204" pitchFamily="34" charset="-128"/>
                          <a:ea typeface="Meiryo" panose="020B0604030504040204" pitchFamily="34" charset="-128"/>
                        </a:rPr>
                        <a:t>（宿泊客市場を、地域や購買動向、価値観で細分化）</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3130987"/>
                  </a:ext>
                </a:extLst>
              </a:tr>
              <a:tr h="0">
                <a:tc vMerge="1">
                  <a:txBody>
                    <a:bodyPr/>
                    <a:lstStyle/>
                    <a:p>
                      <a:endParaRPr kumimoji="1" lang="en-US" altLang="ja-JP" sz="1600" b="0">
                        <a:solidFill>
                          <a:schemeClr val="tx1"/>
                        </a:solidFill>
                        <a:latin typeface="Meiryo" panose="020B0604030504040204" pitchFamily="34" charset="-128"/>
                        <a:ea typeface="Meiryo" panose="020B0604030504040204" pitchFamily="34" charset="-128"/>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kumimoji="1" lang="ja-JP" altLang="en-US" sz="1600" b="1">
                          <a:solidFill>
                            <a:schemeClr val="bg2">
                              <a:lumMod val="25000"/>
                            </a:schemeClr>
                          </a:solidFill>
                          <a:latin typeface="Meiryo" panose="020B0604030504040204" pitchFamily="34" charset="-128"/>
                          <a:ea typeface="Meiryo" panose="020B0604030504040204" pitchFamily="34" charset="-128"/>
                        </a:rPr>
                        <a:t>顧客ターゲッティング</a:t>
                      </a:r>
                      <a:endParaRPr kumimoji="1" lang="en-US" altLang="ja-JP" sz="1600" b="1">
                        <a:solidFill>
                          <a:schemeClr val="bg2">
                            <a:lumMod val="25000"/>
                          </a:schemeClr>
                        </a:solidFill>
                        <a:latin typeface="Meiryo" panose="020B0604030504040204" pitchFamily="34" charset="-128"/>
                        <a:ea typeface="Meiryo" panose="020B0604030504040204" pitchFamily="34"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a:r>
                        <a:rPr kumimoji="1" lang="ja-JP" altLang="en-US" sz="1800" b="1">
                          <a:solidFill>
                            <a:schemeClr val="bg2">
                              <a:lumMod val="25000"/>
                            </a:schemeClr>
                          </a:solidFill>
                          <a:latin typeface="Meiryo" panose="020B0604030504040204" pitchFamily="34" charset="-128"/>
                          <a:ea typeface="Meiryo" panose="020B0604030504040204" pitchFamily="34" charset="-128"/>
                        </a:rPr>
                        <a:t>都市観光客「ビジネスホテルはテンションが下がる」</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5569535"/>
                  </a:ext>
                </a:extLst>
              </a:tr>
              <a:tr h="249811">
                <a:tc vMerge="1">
                  <a:txBody>
                    <a:bodyPr/>
                    <a:lstStyle/>
                    <a:p>
                      <a:endParaRPr kumimoji="1" lang="ja-JP" altLang="en-US" sz="1600" b="0">
                        <a:solidFill>
                          <a:schemeClr val="tx1"/>
                        </a:solidFill>
                        <a:latin typeface="Meiryo" panose="020B0604030504040204" pitchFamily="34" charset="-128"/>
                        <a:ea typeface="Meiryo" panose="020B0604030504040204" pitchFamily="34" charset="-128"/>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kumimoji="1" lang="ja-JP" altLang="en-US" sz="1600" b="1">
                          <a:solidFill>
                            <a:schemeClr val="bg2">
                              <a:lumMod val="25000"/>
                            </a:schemeClr>
                          </a:solidFill>
                          <a:latin typeface="Meiryo" panose="020B0604030504040204" pitchFamily="34" charset="-128"/>
                          <a:ea typeface="Meiryo" panose="020B0604030504040204" pitchFamily="34" charset="-128"/>
                        </a:rPr>
                        <a:t>ポジショニング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a:r>
                        <a:rPr kumimoji="1" lang="en-US" altLang="ja-JP" sz="1800" b="1">
                          <a:solidFill>
                            <a:schemeClr val="bg2">
                              <a:lumMod val="25000"/>
                            </a:schemeClr>
                          </a:solidFill>
                          <a:latin typeface="Meiryo" panose="020B0604030504040204" pitchFamily="34" charset="-128"/>
                          <a:ea typeface="Meiryo" panose="020B0604030504040204" pitchFamily="34" charset="-128"/>
                        </a:rPr>
                        <a:t>『</a:t>
                      </a:r>
                      <a:r>
                        <a:rPr kumimoji="1" lang="ja-JP" altLang="en-US" sz="1800" b="1">
                          <a:solidFill>
                            <a:schemeClr val="bg2">
                              <a:lumMod val="25000"/>
                            </a:schemeClr>
                          </a:solidFill>
                          <a:latin typeface="Meiryo" panose="020B0604030504040204" pitchFamily="34" charset="-128"/>
                          <a:ea typeface="Meiryo" panose="020B0604030504040204" pitchFamily="34" charset="-128"/>
                        </a:rPr>
                        <a:t>テンションあがる「街ナカ」ホテル</a:t>
                      </a:r>
                      <a:r>
                        <a:rPr kumimoji="1" lang="en-US" altLang="ja-JP" sz="1800" b="1">
                          <a:solidFill>
                            <a:schemeClr val="bg2">
                              <a:lumMod val="25000"/>
                            </a:schemeClr>
                          </a:solidFill>
                          <a:latin typeface="Meiryo" panose="020B0604030504040204" pitchFamily="34" charset="-128"/>
                          <a:ea typeface="Meiryo" panose="020B0604030504040204" pitchFamily="34" charset="-128"/>
                        </a:rPr>
                        <a:t>』</a:t>
                      </a:r>
                      <a:endParaRPr kumimoji="1" lang="ja-JP" altLang="en-US" sz="1800" b="1">
                        <a:solidFill>
                          <a:schemeClr val="bg2">
                            <a:lumMod val="25000"/>
                          </a:schemeClr>
                        </a:solidFill>
                        <a:latin typeface="Meiryo" panose="020B0604030504040204" pitchFamily="34" charset="-128"/>
                        <a:ea typeface="Meiryo" panose="020B0604030504040204" pitchFamily="34" charset="-128"/>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8733436"/>
                  </a:ext>
                </a:extLst>
              </a:tr>
              <a:tr h="226608">
                <a:tc rowSpan="4">
                  <a:txBody>
                    <a:bodyPr/>
                    <a:lstStyle/>
                    <a:p>
                      <a:pPr algn="ctr"/>
                      <a:r>
                        <a:rPr kumimoji="1" lang="ja-JP" altLang="en-US" sz="1600" b="1">
                          <a:solidFill>
                            <a:schemeClr val="bg2">
                              <a:lumMod val="25000"/>
                            </a:schemeClr>
                          </a:solidFill>
                          <a:latin typeface="Meiryo" panose="020B0604030504040204" pitchFamily="34" charset="-128"/>
                          <a:ea typeface="Meiryo" panose="020B0604030504040204" pitchFamily="34" charset="-128"/>
                        </a:rPr>
                        <a:t>４Ｐ</a:t>
                      </a:r>
                    </a:p>
                  </a:txBody>
                  <a:tcPr marL="36000" marR="360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r>
                        <a:rPr kumimoji="1" lang="ja-JP" altLang="en-US" sz="1600" b="1">
                          <a:solidFill>
                            <a:schemeClr val="bg2">
                              <a:lumMod val="25000"/>
                            </a:schemeClr>
                          </a:solidFill>
                          <a:latin typeface="Meiryo" panose="020B0604030504040204" pitchFamily="34" charset="-128"/>
                          <a:ea typeface="Meiryo" panose="020B0604030504040204" pitchFamily="34" charset="-128"/>
                        </a:rPr>
                        <a:t>製品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a:r>
                        <a:rPr kumimoji="1" lang="ja-JP" altLang="en-US" sz="1800" b="1">
                          <a:solidFill>
                            <a:schemeClr val="bg2">
                              <a:lumMod val="25000"/>
                            </a:schemeClr>
                          </a:solidFill>
                          <a:latin typeface="Meiryo" panose="020B0604030504040204" pitchFamily="34" charset="-128"/>
                          <a:ea typeface="Meiryo" panose="020B0604030504040204" pitchFamily="34" charset="-128"/>
                        </a:rPr>
                        <a:t>ＯＭＯレンジャー、地域１００店舗を掘り起こし、２段ベッドで数名でも宿泊ＯＫとする</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61636186"/>
                  </a:ext>
                </a:extLst>
              </a:tr>
              <a:tr h="226608">
                <a:tc vMerge="1">
                  <a:txBody>
                    <a:bodyPr/>
                    <a:lstStyle/>
                    <a:p>
                      <a:endParaRPr kumimoji="1" lang="ja-JP" altLang="en-US" sz="1800" b="0">
                        <a:solidFill>
                          <a:schemeClr val="tx1"/>
                        </a:solidFill>
                        <a:latin typeface="Meiryo" panose="020B0604030504040204" pitchFamily="34" charset="-128"/>
                        <a:ea typeface="Meiryo" panose="020B0604030504040204" pitchFamily="34"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kumimoji="1" lang="ja-JP" altLang="en-US" sz="1600" b="1">
                          <a:solidFill>
                            <a:schemeClr val="bg2">
                              <a:lumMod val="25000"/>
                            </a:schemeClr>
                          </a:solidFill>
                          <a:latin typeface="Meiryo" panose="020B0604030504040204" pitchFamily="34" charset="-128"/>
                          <a:ea typeface="Meiryo" panose="020B0604030504040204" pitchFamily="34" charset="-128"/>
                        </a:rPr>
                        <a:t>プロモーション</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a:r>
                        <a:rPr kumimoji="1" lang="ja-JP" altLang="en-US" sz="1800" b="1">
                          <a:solidFill>
                            <a:schemeClr val="bg2">
                              <a:lumMod val="25000"/>
                            </a:schemeClr>
                          </a:solidFill>
                          <a:latin typeface="Meiryo" panose="020B0604030504040204" pitchFamily="34" charset="-128"/>
                          <a:ea typeface="Meiryo" panose="020B0604030504040204" pitchFamily="34" charset="-128"/>
                        </a:rPr>
                        <a:t>広告なし。パブリシティとＳＮＳ口コミ中心</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931592"/>
                  </a:ext>
                </a:extLst>
              </a:tr>
              <a:tr h="226608">
                <a:tc vMerge="1">
                  <a:txBody>
                    <a:bodyPr/>
                    <a:lstStyle/>
                    <a:p>
                      <a:endParaRPr kumimoji="1" lang="ja-JP" altLang="en-US" sz="1800" b="0">
                        <a:solidFill>
                          <a:schemeClr val="tx1"/>
                        </a:solidFill>
                        <a:latin typeface="Meiryo" panose="020B0604030504040204" pitchFamily="34" charset="-128"/>
                        <a:ea typeface="Meiryo" panose="020B0604030504040204" pitchFamily="34"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kumimoji="1" lang="ja-JP" altLang="en-US" sz="1600" b="1">
                          <a:solidFill>
                            <a:schemeClr val="bg2">
                              <a:lumMod val="25000"/>
                            </a:schemeClr>
                          </a:solidFill>
                          <a:latin typeface="Meiryo" panose="020B0604030504040204" pitchFamily="34" charset="-128"/>
                          <a:ea typeface="Meiryo" panose="020B0604030504040204" pitchFamily="34" charset="-128"/>
                        </a:rPr>
                        <a:t>価格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a:r>
                        <a:rPr kumimoji="1" lang="ja-JP" altLang="en-US" sz="1800" b="1">
                          <a:solidFill>
                            <a:schemeClr val="bg2">
                              <a:lumMod val="25000"/>
                            </a:schemeClr>
                          </a:solidFill>
                          <a:latin typeface="Meiryo" panose="020B0604030504040204" pitchFamily="34" charset="-128"/>
                          <a:ea typeface="Meiryo" panose="020B0604030504040204" pitchFamily="34" charset="-128"/>
                        </a:rPr>
                        <a:t>一人基本７０００円（ＯＭＯ大塚、２名）</a:t>
                      </a:r>
                      <a:endParaRPr kumimoji="1" lang="en-US" altLang="ja-JP" sz="1800" b="1">
                        <a:solidFill>
                          <a:schemeClr val="bg2">
                            <a:lumMod val="25000"/>
                          </a:schemeClr>
                        </a:solidFill>
                        <a:latin typeface="Meiryo" panose="020B0604030504040204" pitchFamily="34" charset="-128"/>
                        <a:ea typeface="Meiryo" panose="020B0604030504040204" pitchFamily="34" charset="-128"/>
                      </a:endParaRPr>
                    </a:p>
                    <a:p>
                      <a:pPr algn="l"/>
                      <a:r>
                        <a:rPr kumimoji="1" lang="ja-JP" altLang="en-US" sz="1800" b="1">
                          <a:solidFill>
                            <a:schemeClr val="bg2">
                              <a:lumMod val="25000"/>
                            </a:schemeClr>
                          </a:solidFill>
                          <a:latin typeface="Meiryo" panose="020B0604030504040204" pitchFamily="34" charset="-128"/>
                          <a:ea typeface="Meiryo" panose="020B0604030504040204" pitchFamily="34" charset="-128"/>
                        </a:rPr>
                        <a:t>低コストで効率運営</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5397156"/>
                  </a:ext>
                </a:extLst>
              </a:tr>
              <a:tr h="226608">
                <a:tc vMerge="1">
                  <a:txBody>
                    <a:bodyPr/>
                    <a:lstStyle/>
                    <a:p>
                      <a:endParaRPr kumimoji="1" lang="ja-JP" altLang="en-US" sz="1800" b="0">
                        <a:solidFill>
                          <a:schemeClr val="tx1"/>
                        </a:solidFill>
                        <a:latin typeface="Meiryo" panose="020B0604030504040204" pitchFamily="34" charset="-128"/>
                        <a:ea typeface="Meiryo" panose="020B0604030504040204" pitchFamily="34"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kumimoji="1" lang="ja-JP" altLang="en-US" sz="1600" b="1">
                          <a:solidFill>
                            <a:schemeClr val="bg2">
                              <a:lumMod val="25000"/>
                            </a:schemeClr>
                          </a:solidFill>
                          <a:latin typeface="Meiryo" panose="020B0604030504040204" pitchFamily="34" charset="-128"/>
                          <a:ea typeface="Meiryo" panose="020B0604030504040204" pitchFamily="34" charset="-128"/>
                        </a:rPr>
                        <a:t>チャネル</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algn="l"/>
                      <a:r>
                        <a:rPr kumimoji="1" lang="ja-JP" altLang="en-US" sz="1800" b="1">
                          <a:solidFill>
                            <a:schemeClr val="bg2">
                              <a:lumMod val="25000"/>
                            </a:schemeClr>
                          </a:solidFill>
                          <a:latin typeface="Meiryo" panose="020B0604030504040204" pitchFamily="34" charset="-128"/>
                          <a:ea typeface="Meiryo" panose="020B0604030504040204" pitchFamily="34" charset="-128"/>
                        </a:rPr>
                        <a:t>自社直販（統合コールセンター）</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3259238"/>
                  </a:ext>
                </a:extLst>
              </a:tr>
            </a:tbl>
          </a:graphicData>
        </a:graphic>
      </p:graphicFrame>
      <p:sp>
        <p:nvSpPr>
          <p:cNvPr id="16" name="タイトル 1">
            <a:extLst>
              <a:ext uri="{FF2B5EF4-FFF2-40B4-BE49-F238E27FC236}">
                <a16:creationId xmlns:a16="http://schemas.microsoft.com/office/drawing/2014/main" id="{41680D78-EB12-014E-B98F-8CAC68EDD0AE}"/>
              </a:ext>
            </a:extLst>
          </p:cNvPr>
          <p:cNvSpPr txBox="1">
            <a:spLocks/>
          </p:cNvSpPr>
          <p:nvPr/>
        </p:nvSpPr>
        <p:spPr bwMode="auto">
          <a:xfrm>
            <a:off x="132056" y="1389398"/>
            <a:ext cx="8865894" cy="4368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defTabSz="457200" rtl="0" fontAlgn="base">
              <a:spcBef>
                <a:spcPct val="0"/>
              </a:spcBef>
              <a:spcAft>
                <a:spcPct val="0"/>
              </a:spcAft>
              <a:defRPr kumimoji="1" sz="4400" kern="1200">
                <a:solidFill>
                  <a:schemeClr val="tx1"/>
                </a:solidFill>
                <a:latin typeface="+mj-lt"/>
                <a:ea typeface="+mj-ea"/>
                <a:cs typeface="ＭＳ Ｐゴシック" charset="0"/>
              </a:defRPr>
            </a:lvl1pPr>
            <a:lvl2pPr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r>
              <a:rPr lang="ja-JP" altLang="en-US" sz="2800" b="1" dirty="0">
                <a:solidFill>
                  <a:schemeClr val="bg2">
                    <a:lumMod val="25000"/>
                  </a:schemeClr>
                </a:solidFill>
                <a:latin typeface="メイリオ" charset="0"/>
                <a:ea typeface="メイリオ" charset="0"/>
                <a:cs typeface="メイリオ" charset="0"/>
              </a:rPr>
              <a:t>資料を作成する上で、心がけていただきたい点①</a:t>
            </a:r>
          </a:p>
        </p:txBody>
      </p:sp>
      <p:sp>
        <p:nvSpPr>
          <p:cNvPr id="8" name="下矢印 7">
            <a:extLst>
              <a:ext uri="{FF2B5EF4-FFF2-40B4-BE49-F238E27FC236}">
                <a16:creationId xmlns:a16="http://schemas.microsoft.com/office/drawing/2014/main" id="{9B9E5072-25D3-7B42-A025-60409AF9A8AE}"/>
              </a:ext>
            </a:extLst>
          </p:cNvPr>
          <p:cNvSpPr/>
          <p:nvPr/>
        </p:nvSpPr>
        <p:spPr>
          <a:xfrm>
            <a:off x="2338599" y="2395792"/>
            <a:ext cx="1001285" cy="3072810"/>
          </a:xfrm>
          <a:prstGeom prst="downArrow">
            <a:avLst/>
          </a:prstGeom>
          <a:solidFill>
            <a:srgbClr val="011893">
              <a:alpha val="45000"/>
            </a:srgbClr>
          </a:solidFill>
          <a:ln>
            <a:solidFill>
              <a:srgbClr val="011893"/>
            </a:solidFill>
          </a:ln>
        </p:spPr>
        <p:style>
          <a:lnRef idx="1">
            <a:schemeClr val="accent1"/>
          </a:lnRef>
          <a:fillRef idx="3">
            <a:schemeClr val="accent1"/>
          </a:fillRef>
          <a:effectRef idx="2">
            <a:schemeClr val="accent1"/>
          </a:effectRef>
          <a:fontRef idx="minor">
            <a:schemeClr val="lt1"/>
          </a:fontRef>
        </p:style>
        <p:txBody>
          <a:bodyPr vert="eaVert" rtlCol="0" anchor="ctr"/>
          <a:lstStyle/>
          <a:p>
            <a:pPr algn="ctr"/>
            <a:r>
              <a:rPr kumimoji="1" lang="ja-JP" altLang="en-US" sz="200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顧客目線で首尾一貫</a:t>
            </a:r>
          </a:p>
        </p:txBody>
      </p:sp>
      <p:sp>
        <p:nvSpPr>
          <p:cNvPr id="7" name="角丸四角形 6">
            <a:extLst>
              <a:ext uri="{FF2B5EF4-FFF2-40B4-BE49-F238E27FC236}">
                <a16:creationId xmlns:a16="http://schemas.microsoft.com/office/drawing/2014/main" id="{EB03256D-C83D-E348-AD5D-8978D72B2702}"/>
              </a:ext>
            </a:extLst>
          </p:cNvPr>
          <p:cNvSpPr/>
          <p:nvPr/>
        </p:nvSpPr>
        <p:spPr>
          <a:xfrm>
            <a:off x="3201931" y="2470948"/>
            <a:ext cx="5777230" cy="1033208"/>
          </a:xfrm>
          <a:prstGeom prst="roundRect">
            <a:avLst/>
          </a:prstGeom>
          <a:solidFill>
            <a:srgbClr val="C00000">
              <a:alpha val="38000"/>
            </a:srgbClr>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4000" b="1">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Why</a:t>
            </a:r>
            <a:endParaRPr kumimoji="1" lang="ja-JP" altLang="en-US" sz="4000" b="1">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endParaRPr>
          </a:p>
        </p:txBody>
      </p:sp>
      <p:sp>
        <p:nvSpPr>
          <p:cNvPr id="9" name="角丸四角形 8">
            <a:extLst>
              <a:ext uri="{FF2B5EF4-FFF2-40B4-BE49-F238E27FC236}">
                <a16:creationId xmlns:a16="http://schemas.microsoft.com/office/drawing/2014/main" id="{19BA1D0C-9FC5-544F-8DA7-0C747B584ED2}"/>
              </a:ext>
            </a:extLst>
          </p:cNvPr>
          <p:cNvSpPr/>
          <p:nvPr/>
        </p:nvSpPr>
        <p:spPr>
          <a:xfrm>
            <a:off x="3201930" y="3542778"/>
            <a:ext cx="5777230" cy="1963400"/>
          </a:xfrm>
          <a:prstGeom prst="roundRect">
            <a:avLst>
              <a:gd name="adj" fmla="val 12184"/>
            </a:avLst>
          </a:prstGeom>
          <a:solidFill>
            <a:srgbClr val="C00000">
              <a:alpha val="38000"/>
            </a:srgbClr>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4000" b="1">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How &amp; What</a:t>
            </a:r>
            <a:endParaRPr kumimoji="1" lang="ja-JP" altLang="en-US" sz="4000" b="1">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endParaRPr>
          </a:p>
        </p:txBody>
      </p:sp>
      <p:sp>
        <p:nvSpPr>
          <p:cNvPr id="10" name="タイトル 1">
            <a:extLst>
              <a:ext uri="{FF2B5EF4-FFF2-40B4-BE49-F238E27FC236}">
                <a16:creationId xmlns:a16="http://schemas.microsoft.com/office/drawing/2014/main" id="{330EEB31-2191-9248-91D7-A4F043D8AD6B}"/>
              </a:ext>
            </a:extLst>
          </p:cNvPr>
          <p:cNvSpPr txBox="1">
            <a:spLocks/>
          </p:cNvSpPr>
          <p:nvPr/>
        </p:nvSpPr>
        <p:spPr bwMode="auto">
          <a:xfrm>
            <a:off x="286234" y="5633284"/>
            <a:ext cx="8571532" cy="4368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defTabSz="457200" rtl="0" fontAlgn="base">
              <a:spcBef>
                <a:spcPct val="0"/>
              </a:spcBef>
              <a:spcAft>
                <a:spcPct val="0"/>
              </a:spcAft>
              <a:defRPr kumimoji="1" sz="4400" kern="1200">
                <a:solidFill>
                  <a:schemeClr val="tx1"/>
                </a:solidFill>
                <a:latin typeface="+mj-lt"/>
                <a:ea typeface="+mj-ea"/>
                <a:cs typeface="ＭＳ Ｐゴシック" charset="0"/>
              </a:defRPr>
            </a:lvl1pPr>
            <a:lvl2pPr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algn="l"/>
            <a:r>
              <a:rPr lang="ja-JP" altLang="en-US" sz="2000" b="1" dirty="0">
                <a:solidFill>
                  <a:schemeClr val="bg2">
                    <a:lumMod val="25000"/>
                  </a:schemeClr>
                </a:solidFill>
                <a:latin typeface="メイリオ" charset="0"/>
                <a:ea typeface="メイリオ" charset="0"/>
                <a:cs typeface="メイリオ" charset="0"/>
              </a:rPr>
              <a:t>考えていただきたいこと</a:t>
            </a:r>
            <a:endParaRPr lang="en-US" altLang="ja-JP" sz="2000" b="1" dirty="0">
              <a:solidFill>
                <a:schemeClr val="bg2">
                  <a:lumMod val="25000"/>
                </a:schemeClr>
              </a:solidFill>
              <a:latin typeface="メイリオ" charset="0"/>
              <a:ea typeface="メイリオ" charset="0"/>
              <a:cs typeface="メイリオ" charset="0"/>
            </a:endParaRPr>
          </a:p>
          <a:p>
            <a:pPr algn="l"/>
            <a:r>
              <a:rPr lang="ja-JP" altLang="en-US" sz="2000" b="1" dirty="0">
                <a:solidFill>
                  <a:schemeClr val="bg2">
                    <a:lumMod val="25000"/>
                  </a:schemeClr>
                </a:solidFill>
                <a:latin typeface="メイリオ" charset="0"/>
                <a:ea typeface="メイリオ" charset="0"/>
                <a:cs typeface="メイリオ" charset="0"/>
              </a:rPr>
              <a:t>・なぜその戦略を考えたのか？（</a:t>
            </a:r>
            <a:r>
              <a:rPr lang="en-US" altLang="ja-JP" sz="2000" b="1" dirty="0">
                <a:solidFill>
                  <a:schemeClr val="bg2">
                    <a:lumMod val="25000"/>
                  </a:schemeClr>
                </a:solidFill>
                <a:latin typeface="メイリオ" charset="0"/>
                <a:ea typeface="メイリオ" charset="0"/>
                <a:cs typeface="メイリオ" charset="0"/>
              </a:rPr>
              <a:t>Why</a:t>
            </a:r>
            <a:r>
              <a:rPr lang="ja-JP" altLang="en-US" sz="2000" b="1" dirty="0">
                <a:solidFill>
                  <a:schemeClr val="bg2">
                    <a:lumMod val="25000"/>
                  </a:schemeClr>
                </a:solidFill>
                <a:latin typeface="メイリオ" charset="0"/>
                <a:ea typeface="メイリオ" charset="0"/>
                <a:cs typeface="メイリオ" charset="0"/>
              </a:rPr>
              <a:t>）　→ＳＴＰ</a:t>
            </a:r>
            <a:endParaRPr lang="en-US" altLang="ja-JP" sz="2000" b="1" dirty="0">
              <a:solidFill>
                <a:schemeClr val="bg2">
                  <a:lumMod val="25000"/>
                </a:schemeClr>
              </a:solidFill>
              <a:latin typeface="メイリオ" charset="0"/>
              <a:ea typeface="メイリオ" charset="0"/>
              <a:cs typeface="メイリオ" charset="0"/>
            </a:endParaRPr>
          </a:p>
          <a:p>
            <a:pPr algn="l"/>
            <a:r>
              <a:rPr lang="ja-JP" altLang="en-US" sz="2000" b="1" dirty="0">
                <a:solidFill>
                  <a:schemeClr val="bg2">
                    <a:lumMod val="25000"/>
                  </a:schemeClr>
                </a:solidFill>
                <a:latin typeface="メイリオ" charset="0"/>
                <a:ea typeface="メイリオ" charset="0"/>
                <a:cs typeface="メイリオ" charset="0"/>
              </a:rPr>
              <a:t>・その戦略を何していかに実現するか？（</a:t>
            </a:r>
            <a:r>
              <a:rPr lang="en-US" altLang="ja-JP" sz="2000" b="1" dirty="0">
                <a:solidFill>
                  <a:schemeClr val="bg2">
                    <a:lumMod val="25000"/>
                  </a:schemeClr>
                </a:solidFill>
                <a:latin typeface="メイリオ" charset="0"/>
                <a:ea typeface="メイリオ" charset="0"/>
                <a:cs typeface="メイリオ" charset="0"/>
              </a:rPr>
              <a:t>How&amp;What) </a:t>
            </a:r>
            <a:r>
              <a:rPr lang="ja-JP" altLang="en-US" sz="2000" b="1" dirty="0">
                <a:solidFill>
                  <a:schemeClr val="bg2">
                    <a:lumMod val="25000"/>
                  </a:schemeClr>
                </a:solidFill>
                <a:latin typeface="メイリオ" charset="0"/>
                <a:ea typeface="メイリオ" charset="0"/>
                <a:cs typeface="メイリオ" charset="0"/>
              </a:rPr>
              <a:t>→</a:t>
            </a:r>
            <a:r>
              <a:rPr lang="en-US" altLang="ja-JP" sz="2000" b="1" dirty="0">
                <a:solidFill>
                  <a:schemeClr val="bg2">
                    <a:lumMod val="25000"/>
                  </a:schemeClr>
                </a:solidFill>
                <a:latin typeface="メイリオ" charset="0"/>
                <a:ea typeface="メイリオ" charset="0"/>
                <a:cs typeface="メイリオ" charset="0"/>
              </a:rPr>
              <a:t> </a:t>
            </a:r>
            <a:r>
              <a:rPr lang="ja-JP" altLang="en-US" sz="2000" b="1" dirty="0">
                <a:solidFill>
                  <a:schemeClr val="bg2">
                    <a:lumMod val="25000"/>
                  </a:schemeClr>
                </a:solidFill>
                <a:latin typeface="メイリオ" charset="0"/>
                <a:ea typeface="メイリオ" charset="0"/>
                <a:cs typeface="メイリオ" charset="0"/>
              </a:rPr>
              <a:t>４Ｐ</a:t>
            </a:r>
            <a:endParaRPr lang="en-US" altLang="ja-JP" sz="2000" b="1" dirty="0">
              <a:solidFill>
                <a:schemeClr val="bg2">
                  <a:lumMod val="25000"/>
                </a:schemeClr>
              </a:solidFill>
              <a:latin typeface="メイリオ" charset="0"/>
              <a:ea typeface="メイリオ" charset="0"/>
              <a:cs typeface="メイリオ" charset="0"/>
            </a:endParaRPr>
          </a:p>
          <a:p>
            <a:pPr algn="l"/>
            <a:endParaRPr lang="ja-JP" altLang="en-US" sz="1800" b="1" dirty="0">
              <a:solidFill>
                <a:schemeClr val="bg2">
                  <a:lumMod val="25000"/>
                </a:schemeClr>
              </a:solidFill>
              <a:latin typeface="メイリオ" charset="0"/>
              <a:ea typeface="メイリオ" charset="0"/>
              <a:cs typeface="メイリオ" charset="0"/>
            </a:endParaRPr>
          </a:p>
        </p:txBody>
      </p:sp>
    </p:spTree>
    <p:extLst>
      <p:ext uri="{BB962C8B-B14F-4D97-AF65-F5344CB8AC3E}">
        <p14:creationId xmlns:p14="http://schemas.microsoft.com/office/powerpoint/2010/main" val="700100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xEl>
                                              <p:pRg st="2" end="2"/>
                                            </p:txEl>
                                          </p:spTgt>
                                        </p:tgtEl>
                                        <p:attrNameLst>
                                          <p:attrName>style.visibility</p:attrName>
                                        </p:attrNameLst>
                                      </p:cBhvr>
                                      <p:to>
                                        <p:strVal val="visible"/>
                                      </p:to>
                                    </p:set>
                                    <p:animEffect transition="in" filter="fade">
                                      <p:cBhvr>
                                        <p:cTn id="18" dur="500"/>
                                        <p:tgtEl>
                                          <p:spTgt spid="10">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672" y="120317"/>
            <a:ext cx="9144000" cy="875412"/>
          </a:xfrm>
        </p:spPr>
        <p:txBody>
          <a:bodyPr anchor="t" anchorCtr="0"/>
          <a:lstStyle/>
          <a:p>
            <a:r>
              <a:rPr lang="ja-JP" altLang="en-US" sz="2400" b="1">
                <a:solidFill>
                  <a:schemeClr val="bg2">
                    <a:lumMod val="25000"/>
                  </a:schemeClr>
                </a:solidFill>
              </a:rPr>
              <a:t>本テーマの課題</a:t>
            </a:r>
            <a:br>
              <a:rPr kumimoji="1" lang="en-US" altLang="ja-JP" sz="3200" b="1" dirty="0">
                <a:solidFill>
                  <a:schemeClr val="bg2">
                    <a:lumMod val="25000"/>
                  </a:schemeClr>
                </a:solidFill>
                <a:latin typeface="Meiryo" panose="020B0604030504040204" pitchFamily="34" charset="-128"/>
                <a:ea typeface="Meiryo" panose="020B0604030504040204" pitchFamily="34" charset="-128"/>
              </a:rPr>
            </a:br>
            <a:r>
              <a:rPr kumimoji="1" lang="ja-JP" altLang="en-US" sz="3200" b="1" dirty="0">
                <a:solidFill>
                  <a:schemeClr val="bg2">
                    <a:lumMod val="25000"/>
                  </a:schemeClr>
                </a:solidFill>
                <a:latin typeface="Meiryo" panose="020B0604030504040204" pitchFamily="34" charset="-128"/>
                <a:ea typeface="Meiryo" panose="020B0604030504040204" pitchFamily="34" charset="-128"/>
              </a:rPr>
              <a:t>自社や他社のマーケティング戦略を整理しよう</a:t>
            </a:r>
          </a:p>
        </p:txBody>
      </p:sp>
      <p:sp>
        <p:nvSpPr>
          <p:cNvPr id="4" name="スライド番号プレースホルダ 4"/>
          <p:cNvSpPr txBox="1">
            <a:spLocks noGrp="1"/>
          </p:cNvSpPr>
          <p:nvPr/>
        </p:nvSpPr>
        <p:spPr bwMode="auto">
          <a:xfrm>
            <a:off x="7092950" y="6427788"/>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nchor="ct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pPr algn="r" eaLnBrk="0" hangingPunct="0"/>
            <a:fld id="{83A1759A-AD46-5848-BB9D-0647FFF47827}" type="slidenum">
              <a:rPr lang="en-US" altLang="ja-JP" sz="1600">
                <a:solidFill>
                  <a:srgbClr val="000000"/>
                </a:solidFill>
                <a:latin typeface="Meiryo" panose="020B0604030504040204" pitchFamily="34" charset="-128"/>
                <a:ea typeface="Meiryo" panose="020B0604030504040204" pitchFamily="34" charset="-128"/>
                <a:cs typeface="メイリオ"/>
              </a:rPr>
              <a:pPr algn="r" eaLnBrk="0" hangingPunct="0"/>
              <a:t>5</a:t>
            </a:fld>
            <a:endParaRPr lang="en-US" altLang="ja-JP" sz="1600">
              <a:solidFill>
                <a:srgbClr val="000000"/>
              </a:solidFill>
              <a:latin typeface="Meiryo" panose="020B0604030504040204" pitchFamily="34" charset="-128"/>
              <a:ea typeface="Meiryo" panose="020B0604030504040204" pitchFamily="34" charset="-128"/>
              <a:cs typeface="メイリオ"/>
            </a:endParaRPr>
          </a:p>
        </p:txBody>
      </p:sp>
      <p:sp>
        <p:nvSpPr>
          <p:cNvPr id="16" name="タイトル 1">
            <a:extLst>
              <a:ext uri="{FF2B5EF4-FFF2-40B4-BE49-F238E27FC236}">
                <a16:creationId xmlns:a16="http://schemas.microsoft.com/office/drawing/2014/main" id="{41680D78-EB12-014E-B98F-8CAC68EDD0AE}"/>
              </a:ext>
            </a:extLst>
          </p:cNvPr>
          <p:cNvSpPr txBox="1">
            <a:spLocks/>
          </p:cNvSpPr>
          <p:nvPr/>
        </p:nvSpPr>
        <p:spPr bwMode="auto">
          <a:xfrm>
            <a:off x="150369" y="1166530"/>
            <a:ext cx="8865894" cy="4368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defTabSz="457200" rtl="0" fontAlgn="base">
              <a:spcBef>
                <a:spcPct val="0"/>
              </a:spcBef>
              <a:spcAft>
                <a:spcPct val="0"/>
              </a:spcAft>
              <a:defRPr kumimoji="1" sz="4400" kern="1200">
                <a:solidFill>
                  <a:schemeClr val="tx1"/>
                </a:solidFill>
                <a:latin typeface="+mj-lt"/>
                <a:ea typeface="+mj-ea"/>
                <a:cs typeface="ＭＳ Ｐゴシック" charset="0"/>
              </a:defRPr>
            </a:lvl1pPr>
            <a:lvl2pPr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r>
              <a:rPr lang="ja-JP" altLang="en-US" sz="2800" b="1" dirty="0">
                <a:solidFill>
                  <a:schemeClr val="bg2">
                    <a:lumMod val="25000"/>
                  </a:schemeClr>
                </a:solidFill>
                <a:latin typeface="メイリオ" charset="0"/>
                <a:ea typeface="メイリオ" charset="0"/>
                <a:cs typeface="メイリオ" charset="0"/>
              </a:rPr>
              <a:t>資料を作成する上で、心がけていただきたい点②</a:t>
            </a:r>
          </a:p>
        </p:txBody>
      </p:sp>
      <p:pic>
        <p:nvPicPr>
          <p:cNvPr id="11" name="Picture 6" descr="QBハウス | ショップ | レストラン＆ショップ | 羽田空港旅客ターミナル さん">
            <a:extLst>
              <a:ext uri="{FF2B5EF4-FFF2-40B4-BE49-F238E27FC236}">
                <a16:creationId xmlns:a16="http://schemas.microsoft.com/office/drawing/2014/main" id="{CC9AF695-9B69-9D4E-8355-E03AD18DD8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8513" y="1804682"/>
            <a:ext cx="1463325" cy="90562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サトウのごはん コシヒカリ｜楽天西友ネットスーパー さん">
            <a:extLst>
              <a:ext uri="{FF2B5EF4-FFF2-40B4-BE49-F238E27FC236}">
                <a16:creationId xmlns:a16="http://schemas.microsoft.com/office/drawing/2014/main" id="{085AFB97-2D96-1A4E-A565-15916E3433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5068" y="1681466"/>
            <a:ext cx="1111418" cy="1111418"/>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a:extLst>
              <a:ext uri="{FF2B5EF4-FFF2-40B4-BE49-F238E27FC236}">
                <a16:creationId xmlns:a16="http://schemas.microsoft.com/office/drawing/2014/main" id="{98144F98-CF3D-5042-8139-A1DAB117468A}"/>
              </a:ext>
            </a:extLst>
          </p:cNvPr>
          <p:cNvSpPr txBox="1"/>
          <p:nvPr/>
        </p:nvSpPr>
        <p:spPr>
          <a:xfrm>
            <a:off x="341308" y="1884101"/>
            <a:ext cx="7704142" cy="430887"/>
          </a:xfrm>
          <a:prstGeom prst="rect">
            <a:avLst/>
          </a:prstGeom>
          <a:noFill/>
        </p:spPr>
        <p:txBody>
          <a:bodyPr wrap="square" lIns="0" tIns="0" rIns="0" bIns="0" rtlCol="0">
            <a:spAutoFit/>
          </a:bodyPr>
          <a:lstStyle/>
          <a:p>
            <a:pPr defTabSz="685800" fontAlgn="auto">
              <a:spcBef>
                <a:spcPts val="0"/>
              </a:spcBef>
              <a:spcAft>
                <a:spcPts val="0"/>
              </a:spcAft>
              <a:defRPr/>
            </a:pPr>
            <a:r>
              <a:rPr lang="ja-JP" altLang="en-US" sz="2800" b="1">
                <a:solidFill>
                  <a:srgbClr val="F2F1EE">
                    <a:lumMod val="25000"/>
                  </a:srgbClr>
                </a:solidFill>
                <a:latin typeface="Arial"/>
                <a:ea typeface="Meiryo" panose="020B0604030504040204" pitchFamily="34" charset="-128"/>
                <a:cs typeface="+mn-cs"/>
              </a:rPr>
              <a:t>①</a:t>
            </a:r>
            <a:r>
              <a:rPr lang="en-US" altLang="ja-JP" sz="2800" b="1">
                <a:solidFill>
                  <a:srgbClr val="F2F1EE">
                    <a:lumMod val="25000"/>
                  </a:srgbClr>
                </a:solidFill>
                <a:latin typeface="Arial"/>
                <a:ea typeface="Meiryo" panose="020B0604030504040204" pitchFamily="34" charset="-128"/>
                <a:cs typeface="+mn-cs"/>
              </a:rPr>
              <a:t> </a:t>
            </a:r>
            <a:r>
              <a:rPr lang="ja-JP" altLang="en-US" sz="2800" b="1">
                <a:solidFill>
                  <a:srgbClr val="F2F1EE">
                    <a:lumMod val="25000"/>
                  </a:srgbClr>
                </a:solidFill>
                <a:latin typeface="Arial"/>
                <a:ea typeface="Meiryo" panose="020B0604030504040204" pitchFamily="34" charset="-128"/>
                <a:cs typeface="+mn-cs"/>
              </a:rPr>
              <a:t>ターゲットが広すぎて、絞れていない</a:t>
            </a:r>
            <a:endParaRPr lang="en-US" altLang="ja-JP" sz="2800" b="1">
              <a:solidFill>
                <a:srgbClr val="F2F1EE">
                  <a:lumMod val="25000"/>
                </a:srgbClr>
              </a:solidFill>
              <a:latin typeface="Arial"/>
              <a:ea typeface="Meiryo" panose="020B0604030504040204" pitchFamily="34" charset="-128"/>
              <a:cs typeface="+mn-cs"/>
            </a:endParaRPr>
          </a:p>
        </p:txBody>
      </p:sp>
      <p:sp>
        <p:nvSpPr>
          <p:cNvPr id="15" name="角丸四角形 14">
            <a:extLst>
              <a:ext uri="{FF2B5EF4-FFF2-40B4-BE49-F238E27FC236}">
                <a16:creationId xmlns:a16="http://schemas.microsoft.com/office/drawing/2014/main" id="{4138D9AC-BA6B-6F4A-996A-FBE6CEDCE85B}"/>
              </a:ext>
            </a:extLst>
          </p:cNvPr>
          <p:cNvSpPr/>
          <p:nvPr/>
        </p:nvSpPr>
        <p:spPr>
          <a:xfrm>
            <a:off x="3369923" y="2389882"/>
            <a:ext cx="3041151" cy="1294544"/>
          </a:xfrm>
          <a:prstGeom prst="roundRect">
            <a:avLst/>
          </a:prstGeom>
          <a:solidFill>
            <a:schemeClr val="bg2">
              <a:lumMod val="25000"/>
            </a:schemeClr>
          </a:solidFill>
          <a:ln>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kumimoji="1" lang="ja-JP" altLang="en-US">
                <a:latin typeface="Meiryo" panose="020B0604030504040204" pitchFamily="34" charset="-128"/>
                <a:ea typeface="Meiryo" panose="020B0604030504040204" pitchFamily="34" charset="-128"/>
              </a:rPr>
              <a:t>市場</a:t>
            </a:r>
            <a:endParaRPr kumimoji="1" lang="en-US" altLang="ja-JP">
              <a:latin typeface="Meiryo" panose="020B0604030504040204" pitchFamily="34" charset="-128"/>
              <a:ea typeface="Meiryo" panose="020B0604030504040204" pitchFamily="34" charset="-128"/>
            </a:endParaRPr>
          </a:p>
        </p:txBody>
      </p:sp>
      <p:sp>
        <p:nvSpPr>
          <p:cNvPr id="17" name="角丸四角形 16">
            <a:extLst>
              <a:ext uri="{FF2B5EF4-FFF2-40B4-BE49-F238E27FC236}">
                <a16:creationId xmlns:a16="http://schemas.microsoft.com/office/drawing/2014/main" id="{5CF208FB-5AB5-9948-BB77-081D36F00301}"/>
              </a:ext>
            </a:extLst>
          </p:cNvPr>
          <p:cNvSpPr/>
          <p:nvPr/>
        </p:nvSpPr>
        <p:spPr>
          <a:xfrm>
            <a:off x="3647326" y="2899134"/>
            <a:ext cx="2431637" cy="785291"/>
          </a:xfrm>
          <a:prstGeom prst="roundRect">
            <a:avLst/>
          </a:prstGeom>
          <a:solidFill>
            <a:schemeClr val="bg2">
              <a:lumMod val="25000"/>
            </a:schemeClr>
          </a:solidFill>
          <a:ln>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8" name="角丸四角形 17">
            <a:extLst>
              <a:ext uri="{FF2B5EF4-FFF2-40B4-BE49-F238E27FC236}">
                <a16:creationId xmlns:a16="http://schemas.microsoft.com/office/drawing/2014/main" id="{CE6B6A68-EB7B-904A-B130-47F9396F7BF6}"/>
              </a:ext>
            </a:extLst>
          </p:cNvPr>
          <p:cNvSpPr/>
          <p:nvPr/>
        </p:nvSpPr>
        <p:spPr>
          <a:xfrm>
            <a:off x="3647327" y="2768507"/>
            <a:ext cx="2570338" cy="873548"/>
          </a:xfrm>
          <a:prstGeom prst="roundRect">
            <a:avLst/>
          </a:prstGeom>
          <a:solidFill>
            <a:schemeClr val="bg2"/>
          </a:solidFill>
          <a:ln>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000" b="1">
                <a:solidFill>
                  <a:schemeClr val="bg2">
                    <a:lumMod val="25000"/>
                  </a:schemeClr>
                </a:solidFill>
                <a:latin typeface="Meiryo" panose="020B0604030504040204" pitchFamily="34" charset="-128"/>
                <a:ea typeface="Meiryo" panose="020B0604030504040204" pitchFamily="34" charset="-128"/>
              </a:rPr>
              <a:t>ターゲット</a:t>
            </a:r>
            <a:endParaRPr lang="en-US" altLang="ja-JP" sz="2000" b="1">
              <a:solidFill>
                <a:schemeClr val="bg2">
                  <a:lumMod val="25000"/>
                </a:schemeClr>
              </a:solidFill>
              <a:latin typeface="Meiryo" panose="020B0604030504040204" pitchFamily="34" charset="-128"/>
              <a:ea typeface="Meiryo" panose="020B0604030504040204" pitchFamily="34" charset="-128"/>
            </a:endParaRPr>
          </a:p>
          <a:p>
            <a:pPr algn="ctr"/>
            <a:r>
              <a:rPr lang="ja-JP" altLang="en-US" sz="2000" b="1">
                <a:solidFill>
                  <a:schemeClr val="bg2">
                    <a:lumMod val="25000"/>
                  </a:schemeClr>
                </a:solidFill>
                <a:latin typeface="Meiryo" panose="020B0604030504040204" pitchFamily="34" charset="-128"/>
                <a:ea typeface="Meiryo" panose="020B0604030504040204" pitchFamily="34" charset="-128"/>
              </a:rPr>
              <a:t>ニーズ</a:t>
            </a:r>
            <a:r>
              <a:rPr lang="en-US" altLang="ja-JP" sz="2000" b="1">
                <a:solidFill>
                  <a:schemeClr val="bg2">
                    <a:lumMod val="25000"/>
                  </a:schemeClr>
                </a:solidFill>
                <a:latin typeface="Meiryo" panose="020B0604030504040204" pitchFamily="34" charset="-128"/>
                <a:ea typeface="Meiryo" panose="020B0604030504040204" pitchFamily="34" charset="-128"/>
              </a:rPr>
              <a:t>/</a:t>
            </a:r>
            <a:r>
              <a:rPr lang="ja-JP" altLang="en-US" sz="2000" b="1">
                <a:solidFill>
                  <a:schemeClr val="bg2">
                    <a:lumMod val="25000"/>
                  </a:schemeClr>
                </a:solidFill>
                <a:latin typeface="Meiryo" panose="020B0604030504040204" pitchFamily="34" charset="-128"/>
                <a:ea typeface="Meiryo" panose="020B0604030504040204" pitchFamily="34" charset="-128"/>
              </a:rPr>
              <a:t>ウォンツ</a:t>
            </a:r>
          </a:p>
        </p:txBody>
      </p:sp>
      <p:sp>
        <p:nvSpPr>
          <p:cNvPr id="19" name="角丸四角形吹き出し 18">
            <a:extLst>
              <a:ext uri="{FF2B5EF4-FFF2-40B4-BE49-F238E27FC236}">
                <a16:creationId xmlns:a16="http://schemas.microsoft.com/office/drawing/2014/main" id="{29F6265D-6B90-B949-ACEE-B83F68B4E204}"/>
              </a:ext>
            </a:extLst>
          </p:cNvPr>
          <p:cNvSpPr/>
          <p:nvPr/>
        </p:nvSpPr>
        <p:spPr>
          <a:xfrm>
            <a:off x="969774" y="2673081"/>
            <a:ext cx="2261447" cy="1011344"/>
          </a:xfrm>
          <a:prstGeom prst="wedgeRoundRectCallout">
            <a:avLst>
              <a:gd name="adj1" fmla="val 74268"/>
              <a:gd name="adj2" fmla="val 5312"/>
              <a:gd name="adj3" fmla="val 16667"/>
            </a:avLst>
          </a:prstGeom>
          <a:solidFill>
            <a:schemeClr val="bg1"/>
          </a:solidFill>
          <a:ln w="1905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r>
              <a:rPr kumimoji="1" lang="ja-JP" altLang="en-US" sz="2000" b="1">
                <a:solidFill>
                  <a:schemeClr val="bg2">
                    <a:lumMod val="25000"/>
                  </a:schemeClr>
                </a:solidFill>
                <a:latin typeface="Meiryo" panose="020B0604030504040204" pitchFamily="34" charset="-128"/>
                <a:ea typeface="Meiryo" panose="020B0604030504040204" pitchFamily="34" charset="-128"/>
              </a:rPr>
              <a:t>対象とする人は</a:t>
            </a:r>
            <a:endParaRPr kumimoji="1" lang="en-US" altLang="ja-JP" sz="2000" b="1">
              <a:solidFill>
                <a:schemeClr val="bg2">
                  <a:lumMod val="25000"/>
                </a:schemeClr>
              </a:solidFill>
              <a:latin typeface="Meiryo" panose="020B0604030504040204" pitchFamily="34" charset="-128"/>
              <a:ea typeface="Meiryo" panose="020B0604030504040204" pitchFamily="34" charset="-128"/>
            </a:endParaRPr>
          </a:p>
          <a:p>
            <a:r>
              <a:rPr kumimoji="1" lang="ja-JP" altLang="en-US" sz="2000" b="1">
                <a:solidFill>
                  <a:schemeClr val="bg2">
                    <a:lumMod val="25000"/>
                  </a:schemeClr>
                </a:solidFill>
                <a:latin typeface="Meiryo" panose="020B0604030504040204" pitchFamily="34" charset="-128"/>
                <a:ea typeface="Meiryo" panose="020B0604030504040204" pitchFamily="34" charset="-128"/>
              </a:rPr>
              <a:t>世の中すべての</a:t>
            </a:r>
            <a:endParaRPr kumimoji="1" lang="en-US" altLang="ja-JP" sz="2000" b="1">
              <a:solidFill>
                <a:schemeClr val="bg2">
                  <a:lumMod val="25000"/>
                </a:schemeClr>
              </a:solidFill>
              <a:latin typeface="Meiryo" panose="020B0604030504040204" pitchFamily="34" charset="-128"/>
              <a:ea typeface="Meiryo" panose="020B0604030504040204" pitchFamily="34" charset="-128"/>
            </a:endParaRPr>
          </a:p>
          <a:p>
            <a:r>
              <a:rPr kumimoji="1" lang="ja-JP" altLang="en-US" sz="2000" b="1">
                <a:solidFill>
                  <a:schemeClr val="bg2">
                    <a:lumMod val="25000"/>
                  </a:schemeClr>
                </a:solidFill>
                <a:latin typeface="Meiryo" panose="020B0604030504040204" pitchFamily="34" charset="-128"/>
                <a:ea typeface="Meiryo" panose="020B0604030504040204" pitchFamily="34" charset="-128"/>
              </a:rPr>
              <a:t>人です！</a:t>
            </a:r>
          </a:p>
        </p:txBody>
      </p:sp>
      <p:sp>
        <p:nvSpPr>
          <p:cNvPr id="20" name="テキスト ボックス 19">
            <a:extLst>
              <a:ext uri="{FF2B5EF4-FFF2-40B4-BE49-F238E27FC236}">
                <a16:creationId xmlns:a16="http://schemas.microsoft.com/office/drawing/2014/main" id="{22187DED-97A9-934C-8B18-F69FEE3723FE}"/>
              </a:ext>
            </a:extLst>
          </p:cNvPr>
          <p:cNvSpPr txBox="1"/>
          <p:nvPr/>
        </p:nvSpPr>
        <p:spPr>
          <a:xfrm>
            <a:off x="6688478" y="2902471"/>
            <a:ext cx="2336642" cy="923330"/>
          </a:xfrm>
          <a:prstGeom prst="rect">
            <a:avLst/>
          </a:prstGeom>
          <a:noFill/>
        </p:spPr>
        <p:txBody>
          <a:bodyPr wrap="square" lIns="0" tIns="0" rIns="0" bIns="0" rtlCol="0">
            <a:spAutoFit/>
          </a:bodyPr>
          <a:lstStyle/>
          <a:p>
            <a:pPr algn="ctr" defTabSz="685800" fontAlgn="auto">
              <a:spcBef>
                <a:spcPts val="0"/>
              </a:spcBef>
              <a:spcAft>
                <a:spcPts val="0"/>
              </a:spcAft>
              <a:defRPr/>
            </a:pPr>
            <a:r>
              <a:rPr lang="ja-JP" altLang="en-US" sz="2000" b="1">
                <a:solidFill>
                  <a:srgbClr val="F2F1EE">
                    <a:lumMod val="25000"/>
                  </a:srgbClr>
                </a:solidFill>
                <a:latin typeface="Arial"/>
                <a:ea typeface="Meiryo" panose="020B0604030504040204" pitchFamily="34" charset="-128"/>
                <a:cs typeface="+mn-cs"/>
              </a:rPr>
              <a:t>売れてる商品は</a:t>
            </a:r>
            <a:endParaRPr lang="en-US" altLang="ja-JP" sz="2000" b="1">
              <a:solidFill>
                <a:srgbClr val="F2F1EE">
                  <a:lumMod val="25000"/>
                </a:srgbClr>
              </a:solidFill>
              <a:latin typeface="Arial"/>
              <a:ea typeface="Meiryo" panose="020B0604030504040204" pitchFamily="34" charset="-128"/>
              <a:cs typeface="+mn-cs"/>
            </a:endParaRPr>
          </a:p>
          <a:p>
            <a:pPr algn="ctr" defTabSz="685800" fontAlgn="auto">
              <a:spcBef>
                <a:spcPts val="0"/>
              </a:spcBef>
              <a:spcAft>
                <a:spcPts val="0"/>
              </a:spcAft>
              <a:defRPr/>
            </a:pPr>
            <a:r>
              <a:rPr lang="ja-JP" altLang="en-US" sz="2000" b="1">
                <a:solidFill>
                  <a:srgbClr val="F2F1EE">
                    <a:lumMod val="25000"/>
                  </a:srgbClr>
                </a:solidFill>
                <a:latin typeface="Arial"/>
                <a:ea typeface="Meiryo" panose="020B0604030504040204" pitchFamily="34" charset="-128"/>
                <a:cs typeface="+mn-cs"/>
              </a:rPr>
              <a:t>顧客ニーズ</a:t>
            </a:r>
            <a:r>
              <a:rPr lang="en-US" altLang="ja-JP" sz="2000" b="1">
                <a:solidFill>
                  <a:srgbClr val="F2F1EE">
                    <a:lumMod val="25000"/>
                  </a:srgbClr>
                </a:solidFill>
                <a:latin typeface="Arial"/>
                <a:ea typeface="Meiryo" panose="020B0604030504040204" pitchFamily="34" charset="-128"/>
                <a:cs typeface="+mn-cs"/>
              </a:rPr>
              <a:t>/</a:t>
            </a:r>
            <a:r>
              <a:rPr lang="ja-JP" altLang="en-US" sz="2000" b="1">
                <a:solidFill>
                  <a:srgbClr val="F2F1EE">
                    <a:lumMod val="25000"/>
                  </a:srgbClr>
                </a:solidFill>
                <a:latin typeface="Arial"/>
                <a:ea typeface="Meiryo" panose="020B0604030504040204" pitchFamily="34" charset="-128"/>
                <a:cs typeface="+mn-cs"/>
              </a:rPr>
              <a:t>ウォンツを絞っている</a:t>
            </a:r>
            <a:endParaRPr lang="en-US" altLang="ja-JP" sz="2000" b="1">
              <a:solidFill>
                <a:srgbClr val="F2F1EE">
                  <a:lumMod val="25000"/>
                </a:srgbClr>
              </a:solidFill>
              <a:latin typeface="Arial"/>
              <a:ea typeface="Meiryo" panose="020B0604030504040204" pitchFamily="34" charset="-128"/>
              <a:cs typeface="+mn-cs"/>
            </a:endParaRPr>
          </a:p>
        </p:txBody>
      </p:sp>
      <p:sp>
        <p:nvSpPr>
          <p:cNvPr id="21" name="テキスト ボックス 20">
            <a:extLst>
              <a:ext uri="{FF2B5EF4-FFF2-40B4-BE49-F238E27FC236}">
                <a16:creationId xmlns:a16="http://schemas.microsoft.com/office/drawing/2014/main" id="{DDD1C43F-3CBE-5D40-9CEB-9CC89D75F01E}"/>
              </a:ext>
            </a:extLst>
          </p:cNvPr>
          <p:cNvSpPr txBox="1"/>
          <p:nvPr/>
        </p:nvSpPr>
        <p:spPr>
          <a:xfrm>
            <a:off x="359534" y="3993055"/>
            <a:ext cx="7704142" cy="430887"/>
          </a:xfrm>
          <a:prstGeom prst="rect">
            <a:avLst/>
          </a:prstGeom>
          <a:noFill/>
        </p:spPr>
        <p:txBody>
          <a:bodyPr wrap="square" lIns="0" tIns="0" rIns="0" bIns="0" rtlCol="0">
            <a:spAutoFit/>
          </a:bodyPr>
          <a:lstStyle/>
          <a:p>
            <a:pPr defTabSz="685800" fontAlgn="auto">
              <a:spcBef>
                <a:spcPts val="0"/>
              </a:spcBef>
              <a:spcAft>
                <a:spcPts val="0"/>
              </a:spcAft>
              <a:defRPr/>
            </a:pPr>
            <a:r>
              <a:rPr lang="ja-JP" altLang="en-US" sz="2800" b="1">
                <a:solidFill>
                  <a:srgbClr val="F2F1EE">
                    <a:lumMod val="25000"/>
                  </a:srgbClr>
                </a:solidFill>
                <a:latin typeface="Arial"/>
                <a:ea typeface="Meiryo" panose="020B0604030504040204" pitchFamily="34" charset="-128"/>
                <a:cs typeface="+mn-cs"/>
              </a:rPr>
              <a:t>②</a:t>
            </a:r>
            <a:r>
              <a:rPr lang="en-US" altLang="ja-JP" sz="2800" b="1">
                <a:solidFill>
                  <a:srgbClr val="F2F1EE">
                    <a:lumMod val="25000"/>
                  </a:srgbClr>
                </a:solidFill>
                <a:latin typeface="Arial"/>
                <a:ea typeface="Meiryo" panose="020B0604030504040204" pitchFamily="34" charset="-128"/>
                <a:cs typeface="+mn-cs"/>
              </a:rPr>
              <a:t> </a:t>
            </a:r>
            <a:r>
              <a:rPr lang="ja-JP" altLang="en-US" sz="2800" b="1">
                <a:solidFill>
                  <a:srgbClr val="F2F1EE">
                    <a:lumMod val="25000"/>
                  </a:srgbClr>
                </a:solidFill>
                <a:latin typeface="Arial"/>
                <a:ea typeface="Meiryo" panose="020B0604030504040204" pitchFamily="34" charset="-128"/>
                <a:cs typeface="+mn-cs"/>
              </a:rPr>
              <a:t>ターゲットに会社名や製品名が出てくる</a:t>
            </a:r>
            <a:endParaRPr lang="en-US" altLang="ja-JP" sz="2800" b="1">
              <a:solidFill>
                <a:srgbClr val="F2F1EE">
                  <a:lumMod val="25000"/>
                </a:srgbClr>
              </a:solidFill>
              <a:latin typeface="Arial"/>
              <a:ea typeface="Meiryo" panose="020B0604030504040204" pitchFamily="34" charset="-128"/>
              <a:cs typeface="+mn-cs"/>
            </a:endParaRPr>
          </a:p>
        </p:txBody>
      </p:sp>
      <p:sp>
        <p:nvSpPr>
          <p:cNvPr id="22" name="テキスト ボックス 21">
            <a:extLst>
              <a:ext uri="{FF2B5EF4-FFF2-40B4-BE49-F238E27FC236}">
                <a16:creationId xmlns:a16="http://schemas.microsoft.com/office/drawing/2014/main" id="{E7E1A47D-9255-A249-AB70-D75B219A749C}"/>
              </a:ext>
            </a:extLst>
          </p:cNvPr>
          <p:cNvSpPr txBox="1"/>
          <p:nvPr/>
        </p:nvSpPr>
        <p:spPr>
          <a:xfrm>
            <a:off x="1793532" y="4533586"/>
            <a:ext cx="3134067" cy="923330"/>
          </a:xfrm>
          <a:prstGeom prst="rect">
            <a:avLst/>
          </a:prstGeom>
          <a:noFill/>
        </p:spPr>
        <p:txBody>
          <a:bodyPr wrap="square" lIns="0" tIns="0" rIns="0" bIns="0" rtlCol="0">
            <a:spAutoFit/>
          </a:bodyPr>
          <a:lstStyle/>
          <a:p>
            <a:pPr defTabSz="685800" fontAlgn="auto">
              <a:spcBef>
                <a:spcPts val="0"/>
              </a:spcBef>
              <a:spcAft>
                <a:spcPts val="0"/>
              </a:spcAft>
              <a:defRPr/>
            </a:pPr>
            <a:r>
              <a:rPr lang="ja-JP" altLang="en-US" sz="2000" b="1">
                <a:solidFill>
                  <a:srgbClr val="C00000"/>
                </a:solidFill>
                <a:latin typeface="Meiryo" panose="020B0604030504040204" pitchFamily="34" charset="-128"/>
                <a:ea typeface="Meiryo" panose="020B0604030504040204" pitchFamily="34" charset="-128"/>
                <a:cs typeface="+mn-cs"/>
              </a:rPr>
              <a:t>ターゲットとは</a:t>
            </a:r>
            <a:endParaRPr lang="en-US" altLang="ja-JP" sz="2000" b="1">
              <a:solidFill>
                <a:srgbClr val="C00000"/>
              </a:solidFill>
              <a:latin typeface="Meiryo" panose="020B0604030504040204" pitchFamily="34" charset="-128"/>
              <a:ea typeface="Meiryo" panose="020B0604030504040204" pitchFamily="34" charset="-128"/>
              <a:cs typeface="+mn-cs"/>
            </a:endParaRPr>
          </a:p>
          <a:p>
            <a:pPr defTabSz="685800" fontAlgn="auto">
              <a:spcBef>
                <a:spcPts val="0"/>
              </a:spcBef>
              <a:spcAft>
                <a:spcPts val="0"/>
              </a:spcAft>
              <a:defRPr/>
            </a:pPr>
            <a:r>
              <a:rPr lang="ja-JP" altLang="en-US" sz="2000" b="1">
                <a:solidFill>
                  <a:srgbClr val="C00000"/>
                </a:solidFill>
                <a:latin typeface="Meiryo" panose="020B0604030504040204" pitchFamily="34" charset="-128"/>
                <a:ea typeface="Meiryo" panose="020B0604030504040204" pitchFamily="34" charset="-128"/>
                <a:cs typeface="+mn-cs"/>
              </a:rPr>
              <a:t>あくまで</a:t>
            </a:r>
            <a:endParaRPr lang="en-US" altLang="ja-JP" sz="2000" b="1">
              <a:solidFill>
                <a:srgbClr val="C00000"/>
              </a:solidFill>
              <a:latin typeface="Meiryo" panose="020B0604030504040204" pitchFamily="34" charset="-128"/>
              <a:ea typeface="Meiryo" panose="020B0604030504040204" pitchFamily="34" charset="-128"/>
              <a:cs typeface="+mn-cs"/>
            </a:endParaRPr>
          </a:p>
          <a:p>
            <a:pPr defTabSz="685800" fontAlgn="auto">
              <a:spcBef>
                <a:spcPts val="0"/>
              </a:spcBef>
              <a:spcAft>
                <a:spcPts val="0"/>
              </a:spcAft>
              <a:defRPr/>
            </a:pPr>
            <a:r>
              <a:rPr lang="ja-JP" altLang="en-US" sz="2000" b="1">
                <a:solidFill>
                  <a:srgbClr val="C00000"/>
                </a:solidFill>
                <a:latin typeface="Meiryo" panose="020B0604030504040204" pitchFamily="34" charset="-128"/>
                <a:ea typeface="Meiryo" panose="020B0604030504040204" pitchFamily="34" charset="-128"/>
                <a:cs typeface="+mn-cs"/>
              </a:rPr>
              <a:t>顧客ニーズ</a:t>
            </a:r>
            <a:r>
              <a:rPr lang="en-US" altLang="ja-JP" sz="2000" b="1">
                <a:solidFill>
                  <a:srgbClr val="C00000"/>
                </a:solidFill>
                <a:latin typeface="Meiryo" panose="020B0604030504040204" pitchFamily="34" charset="-128"/>
                <a:ea typeface="Meiryo" panose="020B0604030504040204" pitchFamily="34" charset="-128"/>
                <a:cs typeface="+mn-cs"/>
              </a:rPr>
              <a:t>/</a:t>
            </a:r>
            <a:r>
              <a:rPr lang="ja-JP" altLang="en-US" sz="2000" b="1">
                <a:solidFill>
                  <a:srgbClr val="C00000"/>
                </a:solidFill>
                <a:latin typeface="Meiryo" panose="020B0604030504040204" pitchFamily="34" charset="-128"/>
                <a:ea typeface="Meiryo" panose="020B0604030504040204" pitchFamily="34" charset="-128"/>
                <a:cs typeface="+mn-cs"/>
              </a:rPr>
              <a:t>ウォンツです</a:t>
            </a:r>
            <a:endParaRPr lang="en-US" altLang="ja-JP" sz="2000" b="1">
              <a:solidFill>
                <a:srgbClr val="C00000"/>
              </a:solidFill>
              <a:latin typeface="Meiryo" panose="020B0604030504040204" pitchFamily="34" charset="-128"/>
              <a:ea typeface="Meiryo" panose="020B0604030504040204" pitchFamily="34" charset="-128"/>
              <a:cs typeface="+mn-cs"/>
            </a:endParaRPr>
          </a:p>
        </p:txBody>
      </p:sp>
      <p:pic>
        <p:nvPicPr>
          <p:cNvPr id="23" name="図 22">
            <a:extLst>
              <a:ext uri="{FF2B5EF4-FFF2-40B4-BE49-F238E27FC236}">
                <a16:creationId xmlns:a16="http://schemas.microsoft.com/office/drawing/2014/main" id="{23A52E1A-7566-3649-9CA2-46022117E31C}"/>
              </a:ext>
            </a:extLst>
          </p:cNvPr>
          <p:cNvPicPr>
            <a:picLocks noChangeAspect="1"/>
          </p:cNvPicPr>
          <p:nvPr/>
        </p:nvPicPr>
        <p:blipFill>
          <a:blip r:embed="rId5"/>
          <a:stretch>
            <a:fillRect/>
          </a:stretch>
        </p:blipFill>
        <p:spPr>
          <a:xfrm>
            <a:off x="4572736" y="4364331"/>
            <a:ext cx="1364151" cy="1261840"/>
          </a:xfrm>
          <a:prstGeom prst="rect">
            <a:avLst/>
          </a:prstGeom>
        </p:spPr>
      </p:pic>
      <p:sp>
        <p:nvSpPr>
          <p:cNvPr id="24" name="正方形/長方形 23">
            <a:extLst>
              <a:ext uri="{FF2B5EF4-FFF2-40B4-BE49-F238E27FC236}">
                <a16:creationId xmlns:a16="http://schemas.microsoft.com/office/drawing/2014/main" id="{FA564B43-AA96-1A4B-8774-F518CDFE0549}"/>
              </a:ext>
            </a:extLst>
          </p:cNvPr>
          <p:cNvSpPr/>
          <p:nvPr/>
        </p:nvSpPr>
        <p:spPr>
          <a:xfrm>
            <a:off x="4750553" y="4452890"/>
            <a:ext cx="260350" cy="5423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830BD638-B341-F742-A01C-A34367DE0E09}"/>
              </a:ext>
            </a:extLst>
          </p:cNvPr>
          <p:cNvSpPr txBox="1"/>
          <p:nvPr/>
        </p:nvSpPr>
        <p:spPr>
          <a:xfrm>
            <a:off x="4572000" y="4462143"/>
            <a:ext cx="591829" cy="461665"/>
          </a:xfrm>
          <a:prstGeom prst="rect">
            <a:avLst/>
          </a:prstGeom>
          <a:noFill/>
        </p:spPr>
        <p:txBody>
          <a:bodyPr wrap="none" rtlCol="0">
            <a:spAutoFit/>
          </a:bodyPr>
          <a:lstStyle/>
          <a:p>
            <a:pPr algn="ctr"/>
            <a:r>
              <a:rPr kumimoji="1" lang="ja-JP" altLang="en-US" sz="1200" b="1">
                <a:solidFill>
                  <a:srgbClr val="C00000"/>
                </a:solidFill>
              </a:rPr>
              <a:t>○○</a:t>
            </a:r>
            <a:endParaRPr kumimoji="1" lang="en-US" altLang="ja-JP" sz="1200" b="1">
              <a:solidFill>
                <a:srgbClr val="C00000"/>
              </a:solidFill>
            </a:endParaRPr>
          </a:p>
          <a:p>
            <a:pPr algn="ctr"/>
            <a:r>
              <a:rPr lang="ja-JP" altLang="en-US" sz="1200" b="1">
                <a:solidFill>
                  <a:srgbClr val="C00000"/>
                </a:solidFill>
              </a:rPr>
              <a:t>したい</a:t>
            </a:r>
            <a:endParaRPr kumimoji="1" lang="ja-JP" altLang="en-US" sz="1200" b="1">
              <a:solidFill>
                <a:srgbClr val="C00000"/>
              </a:solidFill>
            </a:endParaRPr>
          </a:p>
        </p:txBody>
      </p:sp>
      <p:sp>
        <p:nvSpPr>
          <p:cNvPr id="26" name="テキスト ボックス 25">
            <a:extLst>
              <a:ext uri="{FF2B5EF4-FFF2-40B4-BE49-F238E27FC236}">
                <a16:creationId xmlns:a16="http://schemas.microsoft.com/office/drawing/2014/main" id="{E66E5D68-02BA-3D49-9CA1-279FADDE8053}"/>
              </a:ext>
            </a:extLst>
          </p:cNvPr>
          <p:cNvSpPr txBox="1"/>
          <p:nvPr/>
        </p:nvSpPr>
        <p:spPr>
          <a:xfrm>
            <a:off x="359534" y="5759236"/>
            <a:ext cx="7704142" cy="430887"/>
          </a:xfrm>
          <a:prstGeom prst="rect">
            <a:avLst/>
          </a:prstGeom>
          <a:noFill/>
        </p:spPr>
        <p:txBody>
          <a:bodyPr wrap="square" lIns="0" tIns="0" rIns="0" bIns="0" rtlCol="0">
            <a:spAutoFit/>
          </a:bodyPr>
          <a:lstStyle/>
          <a:p>
            <a:pPr defTabSz="685800" fontAlgn="auto">
              <a:spcBef>
                <a:spcPts val="0"/>
              </a:spcBef>
              <a:spcAft>
                <a:spcPts val="0"/>
              </a:spcAft>
              <a:defRPr/>
            </a:pPr>
            <a:r>
              <a:rPr lang="ja-JP" altLang="en-US" sz="2800" b="1">
                <a:solidFill>
                  <a:srgbClr val="F2F1EE">
                    <a:lumMod val="25000"/>
                  </a:srgbClr>
                </a:solidFill>
                <a:latin typeface="Arial"/>
                <a:ea typeface="Meiryo" panose="020B0604030504040204" pitchFamily="34" charset="-128"/>
                <a:cs typeface="+mn-cs"/>
              </a:rPr>
              <a:t>③</a:t>
            </a:r>
            <a:r>
              <a:rPr lang="en-US" altLang="ja-JP" sz="2800" b="1">
                <a:solidFill>
                  <a:srgbClr val="F2F1EE">
                    <a:lumMod val="25000"/>
                  </a:srgbClr>
                </a:solidFill>
                <a:latin typeface="Arial"/>
                <a:ea typeface="Meiryo" panose="020B0604030504040204" pitchFamily="34" charset="-128"/>
                <a:cs typeface="+mn-cs"/>
              </a:rPr>
              <a:t> </a:t>
            </a:r>
            <a:r>
              <a:rPr lang="ja-JP" altLang="en-US" sz="2800" b="1">
                <a:solidFill>
                  <a:srgbClr val="F2F1EE">
                    <a:lumMod val="25000"/>
                  </a:srgbClr>
                </a:solidFill>
                <a:latin typeface="Arial"/>
                <a:ea typeface="Meiryo" panose="020B0604030504040204" pitchFamily="34" charset="-128"/>
                <a:cs typeface="+mn-cs"/>
              </a:rPr>
              <a:t>顧客の課題・悩みが見えてこない</a:t>
            </a:r>
            <a:endParaRPr lang="en-US" altLang="ja-JP" sz="2800" b="1">
              <a:solidFill>
                <a:srgbClr val="F2F1EE">
                  <a:lumMod val="25000"/>
                </a:srgbClr>
              </a:solidFill>
              <a:latin typeface="Arial"/>
              <a:ea typeface="Meiryo" panose="020B0604030504040204" pitchFamily="34" charset="-128"/>
              <a:cs typeface="+mn-cs"/>
            </a:endParaRPr>
          </a:p>
        </p:txBody>
      </p:sp>
      <p:sp>
        <p:nvSpPr>
          <p:cNvPr id="27" name="テキスト ボックス 26">
            <a:extLst>
              <a:ext uri="{FF2B5EF4-FFF2-40B4-BE49-F238E27FC236}">
                <a16:creationId xmlns:a16="http://schemas.microsoft.com/office/drawing/2014/main" id="{24FCCEEB-99B6-4A49-B833-B18D72503AB1}"/>
              </a:ext>
            </a:extLst>
          </p:cNvPr>
          <p:cNvSpPr txBox="1"/>
          <p:nvPr/>
        </p:nvSpPr>
        <p:spPr>
          <a:xfrm>
            <a:off x="1793531" y="6259102"/>
            <a:ext cx="5465301" cy="307777"/>
          </a:xfrm>
          <a:prstGeom prst="rect">
            <a:avLst/>
          </a:prstGeom>
          <a:noFill/>
        </p:spPr>
        <p:txBody>
          <a:bodyPr wrap="square" lIns="0" tIns="0" rIns="0" bIns="0" rtlCol="0">
            <a:spAutoFit/>
          </a:bodyPr>
          <a:lstStyle/>
          <a:p>
            <a:pPr defTabSz="685800" fontAlgn="auto">
              <a:spcBef>
                <a:spcPts val="0"/>
              </a:spcBef>
              <a:spcAft>
                <a:spcPts val="0"/>
              </a:spcAft>
              <a:defRPr/>
            </a:pPr>
            <a:r>
              <a:rPr lang="ja-JP" altLang="en-US" sz="2000" b="1">
                <a:solidFill>
                  <a:srgbClr val="011893"/>
                </a:solidFill>
                <a:latin typeface="Arial"/>
                <a:ea typeface="Meiryo" panose="020B0604030504040204" pitchFamily="34" charset="-128"/>
                <a:cs typeface="+mn-cs"/>
              </a:rPr>
              <a:t>→ 顧客は何を求めているのか？</a:t>
            </a:r>
            <a:endParaRPr lang="en-US" altLang="ja-JP" sz="2000" b="1">
              <a:solidFill>
                <a:srgbClr val="011893"/>
              </a:solidFill>
              <a:latin typeface="Arial"/>
              <a:ea typeface="Meiryo" panose="020B0604030504040204" pitchFamily="34" charset="-128"/>
              <a:cs typeface="+mn-cs"/>
            </a:endParaRPr>
          </a:p>
        </p:txBody>
      </p:sp>
    </p:spTree>
    <p:extLst>
      <p:ext uri="{BB962C8B-B14F-4D97-AF65-F5344CB8AC3E}">
        <p14:creationId xmlns:p14="http://schemas.microsoft.com/office/powerpoint/2010/main" val="2670751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par>
                                <p:cTn id="43" presetID="10" presetClass="entr" presetSubtype="0"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500"/>
                                        <p:tgtEl>
                                          <p:spTgt spid="26"/>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7" grpId="0" animBg="1"/>
      <p:bldP spid="18" grpId="0" animBg="1"/>
      <p:bldP spid="19" grpId="0" animBg="1"/>
      <p:bldP spid="20" grpId="0"/>
      <p:bldP spid="21" grpId="0"/>
      <p:bldP spid="22" grpId="0"/>
      <p:bldP spid="24" grpId="0" animBg="1"/>
      <p:bldP spid="25" grpId="0"/>
      <p:bldP spid="26" grpId="0"/>
      <p:bldP spid="27" grpId="0"/>
    </p:bldLst>
  </p:timing>
</p:sld>
</file>

<file path=ppt/theme/theme1.xml><?xml version="1.0" encoding="utf-8"?>
<a:theme xmlns:a="http://schemas.openxmlformats.org/drawingml/2006/main" name="1_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lumMod val="25000"/>
          </a:schemeClr>
        </a:solidFill>
        <a:ln>
          <a:solidFill>
            <a:schemeClr val="bg2">
              <a:lumMod val="25000"/>
            </a:schemeClr>
          </a:solidFill>
        </a:ln>
        <a:effectLst/>
      </a:spPr>
      <a:bodyPr rtlCol="0" anchor="ctr"/>
      <a:lstStyle>
        <a:defPPr algn="ctr">
          <a:defRPr kumimoji="1"/>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166432</TotalTime>
  <Words>556</Words>
  <Application>Microsoft Macintosh PowerPoint</Application>
  <PresentationFormat>画面に合わせる (4:3)</PresentationFormat>
  <Paragraphs>109</Paragraphs>
  <Slides>5</Slides>
  <Notes>4</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5</vt:i4>
      </vt:variant>
    </vt:vector>
  </HeadingPairs>
  <TitlesOfParts>
    <vt:vector size="10" baseType="lpstr">
      <vt:lpstr>Meiryo</vt:lpstr>
      <vt:lpstr>Meiryo</vt:lpstr>
      <vt:lpstr>Arial</vt:lpstr>
      <vt:lpstr>Calibri</vt:lpstr>
      <vt:lpstr>1_ホワイト</vt:lpstr>
      <vt:lpstr>【パート５】今回のワーク</vt:lpstr>
      <vt:lpstr>本テーマの課題 自社や他社のマーケティング戦略を整理しよう</vt:lpstr>
      <vt:lpstr>本テーマの課題 自社や他社のマーケティング戦略を整理しよう</vt:lpstr>
      <vt:lpstr>本テーマの課題 自社や他社のマーケティング戦略を整理しよう</vt:lpstr>
      <vt:lpstr>本テーマの課題 自社や他社のマーケティング戦略を整理しよう</vt:lpstr>
    </vt:vector>
  </TitlesOfParts>
  <Company>個人使用</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ＶＲＩＯフレームワーク　「それは、本当に強みか？」</dc:title>
  <dc:creator>永井 孝尚</dc:creator>
  <cp:lastModifiedBy>Takuya Tsukada</cp:lastModifiedBy>
  <cp:revision>7088</cp:revision>
  <cp:lastPrinted>2020-11-07T23:37:00Z</cp:lastPrinted>
  <dcterms:created xsi:type="dcterms:W3CDTF">2016-04-23T07:03:45Z</dcterms:created>
  <dcterms:modified xsi:type="dcterms:W3CDTF">2024-06-27T04:41:38Z</dcterms:modified>
</cp:coreProperties>
</file>